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800" r:id="rId2"/>
  </p:sldMasterIdLst>
  <p:notesMasterIdLst>
    <p:notesMasterId r:id="rId34"/>
  </p:notesMasterIdLst>
  <p:handoutMasterIdLst>
    <p:handoutMasterId r:id="rId35"/>
  </p:handoutMasterIdLst>
  <p:sldIdLst>
    <p:sldId id="517" r:id="rId3"/>
    <p:sldId id="585" r:id="rId4"/>
    <p:sldId id="677" r:id="rId5"/>
    <p:sldId id="591" r:id="rId6"/>
    <p:sldId id="586" r:id="rId7"/>
    <p:sldId id="566" r:id="rId8"/>
    <p:sldId id="678" r:id="rId9"/>
    <p:sldId id="653" r:id="rId10"/>
    <p:sldId id="656" r:id="rId11"/>
    <p:sldId id="679" r:id="rId12"/>
    <p:sldId id="661" r:id="rId13"/>
    <p:sldId id="657" r:id="rId14"/>
    <p:sldId id="658" r:id="rId15"/>
    <p:sldId id="681" r:id="rId16"/>
    <p:sldId id="662" r:id="rId17"/>
    <p:sldId id="665" r:id="rId18"/>
    <p:sldId id="666" r:id="rId19"/>
    <p:sldId id="667" r:id="rId20"/>
    <p:sldId id="669" r:id="rId21"/>
    <p:sldId id="670" r:id="rId22"/>
    <p:sldId id="664" r:id="rId23"/>
    <p:sldId id="655" r:id="rId24"/>
    <p:sldId id="682" r:id="rId25"/>
    <p:sldId id="654" r:id="rId26"/>
    <p:sldId id="671" r:id="rId27"/>
    <p:sldId id="672" r:id="rId28"/>
    <p:sldId id="673" r:id="rId29"/>
    <p:sldId id="674" r:id="rId30"/>
    <p:sldId id="676" r:id="rId31"/>
    <p:sldId id="675" r:id="rId32"/>
    <p:sldId id="54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326"/>
    <a:srgbClr val="7A74E8"/>
    <a:srgbClr val="FFDD71"/>
    <a:srgbClr val="525254"/>
    <a:srgbClr val="AAB0BE"/>
    <a:srgbClr val="44546A"/>
    <a:srgbClr val="D9D9D9"/>
    <a:srgbClr val="F2F2F2"/>
    <a:srgbClr val="FFFFFF"/>
    <a:srgbClr val="8E4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82" autoAdjust="0"/>
    <p:restoredTop sz="97473" autoAdjust="0"/>
  </p:normalViewPr>
  <p:slideViewPr>
    <p:cSldViewPr snapToGrid="0" showGuides="1">
      <p:cViewPr varScale="1">
        <p:scale>
          <a:sx n="68" d="100"/>
          <a:sy n="68" d="100"/>
        </p:scale>
        <p:origin x="1812" y="54"/>
      </p:cViewPr>
      <p:guideLst>
        <p:guide orient="horz" pos="2184"/>
        <p:guide pos="2880"/>
      </p:guideLst>
    </p:cSldViewPr>
  </p:slideViewPr>
  <p:outlineViewPr>
    <p:cViewPr>
      <p:scale>
        <a:sx n="33" d="100"/>
        <a:sy n="33" d="100"/>
      </p:scale>
      <p:origin x="0" y="-1901"/>
    </p:cViewPr>
  </p:outlineViewPr>
  <p:notesTextViewPr>
    <p:cViewPr>
      <p:scale>
        <a:sx n="3" d="2"/>
        <a:sy n="3" d="2"/>
      </p:scale>
      <p:origin x="0" y="0"/>
    </p:cViewPr>
  </p:notesTextViewPr>
  <p:sorterViewPr>
    <p:cViewPr>
      <p:scale>
        <a:sx n="100" d="100"/>
        <a:sy n="100" d="100"/>
      </p:scale>
      <p:origin x="0" y="-1518"/>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27-May-19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27-May-19</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a:t>
            </a:fld>
            <a:endParaRPr lang="en-US" dirty="0"/>
          </a:p>
        </p:txBody>
      </p:sp>
    </p:spTree>
    <p:extLst>
      <p:ext uri="{BB962C8B-B14F-4D97-AF65-F5344CB8AC3E}">
        <p14:creationId xmlns:p14="http://schemas.microsoft.com/office/powerpoint/2010/main" val="377143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10</a:t>
            </a:fld>
            <a:endParaRPr lang="en-US" dirty="0"/>
          </a:p>
        </p:txBody>
      </p:sp>
    </p:spTree>
    <p:extLst>
      <p:ext uri="{BB962C8B-B14F-4D97-AF65-F5344CB8AC3E}">
        <p14:creationId xmlns:p14="http://schemas.microsoft.com/office/powerpoint/2010/main" val="66924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11</a:t>
            </a:fld>
            <a:endParaRPr lang="en-US" dirty="0"/>
          </a:p>
        </p:txBody>
      </p:sp>
    </p:spTree>
    <p:extLst>
      <p:ext uri="{BB962C8B-B14F-4D97-AF65-F5344CB8AC3E}">
        <p14:creationId xmlns:p14="http://schemas.microsoft.com/office/powerpoint/2010/main" val="297854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12</a:t>
            </a:fld>
            <a:endParaRPr lang="en-US" dirty="0"/>
          </a:p>
        </p:txBody>
      </p:sp>
    </p:spTree>
    <p:extLst>
      <p:ext uri="{BB962C8B-B14F-4D97-AF65-F5344CB8AC3E}">
        <p14:creationId xmlns:p14="http://schemas.microsoft.com/office/powerpoint/2010/main" val="303902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13</a:t>
            </a:fld>
            <a:endParaRPr lang="en-US" dirty="0"/>
          </a:p>
        </p:txBody>
      </p:sp>
    </p:spTree>
    <p:extLst>
      <p:ext uri="{BB962C8B-B14F-4D97-AF65-F5344CB8AC3E}">
        <p14:creationId xmlns:p14="http://schemas.microsoft.com/office/powerpoint/2010/main" val="185556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14</a:t>
            </a:fld>
            <a:endParaRPr lang="en-US" dirty="0"/>
          </a:p>
        </p:txBody>
      </p:sp>
    </p:spTree>
    <p:extLst>
      <p:ext uri="{BB962C8B-B14F-4D97-AF65-F5344CB8AC3E}">
        <p14:creationId xmlns:p14="http://schemas.microsoft.com/office/powerpoint/2010/main" val="27995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15</a:t>
            </a:fld>
            <a:endParaRPr lang="en-US" dirty="0"/>
          </a:p>
        </p:txBody>
      </p:sp>
    </p:spTree>
    <p:extLst>
      <p:ext uri="{BB962C8B-B14F-4D97-AF65-F5344CB8AC3E}">
        <p14:creationId xmlns:p14="http://schemas.microsoft.com/office/powerpoint/2010/main" val="11291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16</a:t>
            </a:fld>
            <a:endParaRPr lang="en-US" dirty="0"/>
          </a:p>
        </p:txBody>
      </p:sp>
    </p:spTree>
    <p:extLst>
      <p:ext uri="{BB962C8B-B14F-4D97-AF65-F5344CB8AC3E}">
        <p14:creationId xmlns:p14="http://schemas.microsoft.com/office/powerpoint/2010/main" val="44482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17</a:t>
            </a:fld>
            <a:endParaRPr lang="en-US" dirty="0"/>
          </a:p>
        </p:txBody>
      </p:sp>
    </p:spTree>
    <p:extLst>
      <p:ext uri="{BB962C8B-B14F-4D97-AF65-F5344CB8AC3E}">
        <p14:creationId xmlns:p14="http://schemas.microsoft.com/office/powerpoint/2010/main" val="249309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18</a:t>
            </a:fld>
            <a:endParaRPr lang="en-US" dirty="0"/>
          </a:p>
        </p:txBody>
      </p:sp>
    </p:spTree>
    <p:extLst>
      <p:ext uri="{BB962C8B-B14F-4D97-AF65-F5344CB8AC3E}">
        <p14:creationId xmlns:p14="http://schemas.microsoft.com/office/powerpoint/2010/main" val="366304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19</a:t>
            </a:fld>
            <a:endParaRPr lang="en-US" dirty="0"/>
          </a:p>
        </p:txBody>
      </p:sp>
    </p:spTree>
    <p:extLst>
      <p:ext uri="{BB962C8B-B14F-4D97-AF65-F5344CB8AC3E}">
        <p14:creationId xmlns:p14="http://schemas.microsoft.com/office/powerpoint/2010/main" val="240227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a:t>
            </a:fld>
            <a:endParaRPr lang="en-US" dirty="0"/>
          </a:p>
        </p:txBody>
      </p:sp>
    </p:spTree>
    <p:extLst>
      <p:ext uri="{BB962C8B-B14F-4D97-AF65-F5344CB8AC3E}">
        <p14:creationId xmlns:p14="http://schemas.microsoft.com/office/powerpoint/2010/main" val="385061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20</a:t>
            </a:fld>
            <a:endParaRPr lang="en-US" dirty="0"/>
          </a:p>
        </p:txBody>
      </p:sp>
    </p:spTree>
    <p:extLst>
      <p:ext uri="{BB962C8B-B14F-4D97-AF65-F5344CB8AC3E}">
        <p14:creationId xmlns:p14="http://schemas.microsoft.com/office/powerpoint/2010/main" val="206188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21</a:t>
            </a:fld>
            <a:endParaRPr lang="en-US" dirty="0"/>
          </a:p>
        </p:txBody>
      </p:sp>
    </p:spTree>
    <p:extLst>
      <p:ext uri="{BB962C8B-B14F-4D97-AF65-F5344CB8AC3E}">
        <p14:creationId xmlns:p14="http://schemas.microsoft.com/office/powerpoint/2010/main" val="1610783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22</a:t>
            </a:fld>
            <a:endParaRPr lang="en-US" dirty="0"/>
          </a:p>
        </p:txBody>
      </p:sp>
    </p:spTree>
    <p:extLst>
      <p:ext uri="{BB962C8B-B14F-4D97-AF65-F5344CB8AC3E}">
        <p14:creationId xmlns:p14="http://schemas.microsoft.com/office/powerpoint/2010/main" val="149362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23</a:t>
            </a:fld>
            <a:endParaRPr lang="en-US" dirty="0"/>
          </a:p>
        </p:txBody>
      </p:sp>
    </p:spTree>
    <p:extLst>
      <p:ext uri="{BB962C8B-B14F-4D97-AF65-F5344CB8AC3E}">
        <p14:creationId xmlns:p14="http://schemas.microsoft.com/office/powerpoint/2010/main" val="1457660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24</a:t>
            </a:fld>
            <a:endParaRPr lang="en-US" dirty="0"/>
          </a:p>
        </p:txBody>
      </p:sp>
    </p:spTree>
    <p:extLst>
      <p:ext uri="{BB962C8B-B14F-4D97-AF65-F5344CB8AC3E}">
        <p14:creationId xmlns:p14="http://schemas.microsoft.com/office/powerpoint/2010/main" val="212957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25</a:t>
            </a:fld>
            <a:endParaRPr lang="en-US" dirty="0"/>
          </a:p>
        </p:txBody>
      </p:sp>
    </p:spTree>
    <p:extLst>
      <p:ext uri="{BB962C8B-B14F-4D97-AF65-F5344CB8AC3E}">
        <p14:creationId xmlns:p14="http://schemas.microsoft.com/office/powerpoint/2010/main" val="4149130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26</a:t>
            </a:fld>
            <a:endParaRPr lang="en-US" dirty="0"/>
          </a:p>
        </p:txBody>
      </p:sp>
    </p:spTree>
    <p:extLst>
      <p:ext uri="{BB962C8B-B14F-4D97-AF65-F5344CB8AC3E}">
        <p14:creationId xmlns:p14="http://schemas.microsoft.com/office/powerpoint/2010/main" val="2642587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27</a:t>
            </a:fld>
            <a:endParaRPr lang="en-US" dirty="0"/>
          </a:p>
        </p:txBody>
      </p:sp>
    </p:spTree>
    <p:extLst>
      <p:ext uri="{BB962C8B-B14F-4D97-AF65-F5344CB8AC3E}">
        <p14:creationId xmlns:p14="http://schemas.microsoft.com/office/powerpoint/2010/main" val="391073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28</a:t>
            </a:fld>
            <a:endParaRPr lang="en-US" dirty="0"/>
          </a:p>
        </p:txBody>
      </p:sp>
    </p:spTree>
    <p:extLst>
      <p:ext uri="{BB962C8B-B14F-4D97-AF65-F5344CB8AC3E}">
        <p14:creationId xmlns:p14="http://schemas.microsoft.com/office/powerpoint/2010/main" val="3499192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29</a:t>
            </a:fld>
            <a:endParaRPr lang="en-US" dirty="0"/>
          </a:p>
        </p:txBody>
      </p:sp>
    </p:spTree>
    <p:extLst>
      <p:ext uri="{BB962C8B-B14F-4D97-AF65-F5344CB8AC3E}">
        <p14:creationId xmlns:p14="http://schemas.microsoft.com/office/powerpoint/2010/main" val="221918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3</a:t>
            </a:fld>
            <a:endParaRPr lang="en-US" dirty="0"/>
          </a:p>
        </p:txBody>
      </p:sp>
    </p:spTree>
    <p:extLst>
      <p:ext uri="{BB962C8B-B14F-4D97-AF65-F5344CB8AC3E}">
        <p14:creationId xmlns:p14="http://schemas.microsoft.com/office/powerpoint/2010/main" val="2155791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30</a:t>
            </a:fld>
            <a:endParaRPr lang="en-US" dirty="0"/>
          </a:p>
        </p:txBody>
      </p:sp>
    </p:spTree>
    <p:extLst>
      <p:ext uri="{BB962C8B-B14F-4D97-AF65-F5344CB8AC3E}">
        <p14:creationId xmlns:p14="http://schemas.microsoft.com/office/powerpoint/2010/main" val="355972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31</a:t>
            </a:fld>
            <a:endParaRPr lang="en-US" dirty="0"/>
          </a:p>
        </p:txBody>
      </p:sp>
    </p:spTree>
    <p:extLst>
      <p:ext uri="{BB962C8B-B14F-4D97-AF65-F5344CB8AC3E}">
        <p14:creationId xmlns:p14="http://schemas.microsoft.com/office/powerpoint/2010/main" val="355574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4</a:t>
            </a:fld>
            <a:endParaRPr lang="en-US" dirty="0"/>
          </a:p>
        </p:txBody>
      </p:sp>
    </p:spTree>
    <p:extLst>
      <p:ext uri="{BB962C8B-B14F-4D97-AF65-F5344CB8AC3E}">
        <p14:creationId xmlns:p14="http://schemas.microsoft.com/office/powerpoint/2010/main" val="203480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5</a:t>
            </a:fld>
            <a:endParaRPr lang="en-US" dirty="0"/>
          </a:p>
        </p:txBody>
      </p:sp>
    </p:spTree>
    <p:extLst>
      <p:ext uri="{BB962C8B-B14F-4D97-AF65-F5344CB8AC3E}">
        <p14:creationId xmlns:p14="http://schemas.microsoft.com/office/powerpoint/2010/main" val="164630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6</a:t>
            </a:fld>
            <a:endParaRPr lang="en-US" dirty="0"/>
          </a:p>
        </p:txBody>
      </p:sp>
    </p:spTree>
    <p:extLst>
      <p:ext uri="{BB962C8B-B14F-4D97-AF65-F5344CB8AC3E}">
        <p14:creationId xmlns:p14="http://schemas.microsoft.com/office/powerpoint/2010/main" val="404570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7</a:t>
            </a:fld>
            <a:endParaRPr lang="en-US" dirty="0"/>
          </a:p>
        </p:txBody>
      </p:sp>
    </p:spTree>
    <p:extLst>
      <p:ext uri="{BB962C8B-B14F-4D97-AF65-F5344CB8AC3E}">
        <p14:creationId xmlns:p14="http://schemas.microsoft.com/office/powerpoint/2010/main" val="234270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8</a:t>
            </a:fld>
            <a:endParaRPr lang="en-US" dirty="0"/>
          </a:p>
        </p:txBody>
      </p:sp>
    </p:spTree>
    <p:extLst>
      <p:ext uri="{BB962C8B-B14F-4D97-AF65-F5344CB8AC3E}">
        <p14:creationId xmlns:p14="http://schemas.microsoft.com/office/powerpoint/2010/main" val="127590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9</a:t>
            </a:fld>
            <a:endParaRPr lang="en-US" dirty="0"/>
          </a:p>
        </p:txBody>
      </p:sp>
    </p:spTree>
    <p:extLst>
      <p:ext uri="{BB962C8B-B14F-4D97-AF65-F5344CB8AC3E}">
        <p14:creationId xmlns:p14="http://schemas.microsoft.com/office/powerpoint/2010/main" val="1742686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49874"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b"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07"/>
          <a:stretch/>
        </p:blipFill>
        <p:spPr bwMode="auto">
          <a:xfrm>
            <a:off x="0" y="0"/>
            <a:ext cx="9144000" cy="5626384"/>
          </a:xfrm>
          <a:prstGeom prst="rect">
            <a:avLst/>
          </a:prstGeom>
          <a:noFill/>
          <a:extLst>
            <a:ext uri="{909E8E84-426E-40DD-AFC4-6F175D3DCCD1}">
              <a14:hiddenFill xmlns:a14="http://schemas.microsoft.com/office/drawing/2010/main">
                <a:solidFill>
                  <a:srgbClr val="FFFFFF"/>
                </a:solidFill>
              </a14:hiddenFill>
            </a:ext>
          </a:extLst>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6768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23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1"/>
          <a:stretch/>
        </p:blipFill>
        <p:spPr>
          <a:xfrm>
            <a:off x="917234" y="1322997"/>
            <a:ext cx="1482789" cy="1490472"/>
          </a:xfrm>
          <a:prstGeom prst="ellipse">
            <a:avLst/>
          </a:prstGeom>
          <a:ln w="63500" cap="rnd">
            <a:noFill/>
          </a:ln>
          <a:effectLst/>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511210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11386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249"/>
          <a:stretch/>
        </p:blipFill>
        <p:spPr bwMode="auto">
          <a:xfrm>
            <a:off x="0" y="373"/>
            <a:ext cx="9144000" cy="59097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75006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1"/>
          <a:stretch/>
        </p:blipFill>
        <p:spPr>
          <a:xfrm>
            <a:off x="917234" y="1322997"/>
            <a:ext cx="1482789" cy="1490472"/>
          </a:xfrm>
          <a:prstGeom prst="ellipse">
            <a:avLst/>
          </a:prstGeom>
          <a:ln w="63500" cap="rnd">
            <a:noFill/>
          </a:ln>
          <a:effectLst/>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35429" y="1321501"/>
            <a:ext cx="7992374" cy="4603050"/>
          </a:xfrm>
        </p:spPr>
        <p:txBody>
          <a:bodyPr/>
          <a:lstStyle>
            <a:lvl1pPr marL="0" indent="0">
              <a:spcBef>
                <a:spcPts val="600"/>
              </a:spcBef>
              <a:buClrTx/>
              <a:buSzPct val="100000"/>
              <a:buFont typeface="Arial" pitchFamily="34" charset="0"/>
              <a:buNone/>
              <a:defRPr sz="1800" b="0">
                <a:solidFill>
                  <a:schemeClr val="tx1">
                    <a:lumMod val="85000"/>
                    <a:lumOff val="15000"/>
                  </a:schemeClr>
                </a:solidFill>
              </a:defRPr>
            </a:lvl1pPr>
            <a:lvl2pPr marL="180975" indent="-180975">
              <a:spcBef>
                <a:spcPts val="600"/>
              </a:spcBef>
              <a:buClrTx/>
              <a:buSzPct val="100000"/>
              <a:buFont typeface="Arial" pitchFamily="34" charset="0"/>
              <a:buChar char="•"/>
              <a:defRPr sz="1800">
                <a:solidFill>
                  <a:schemeClr val="tx1">
                    <a:lumMod val="85000"/>
                    <a:lumOff val="15000"/>
                  </a:schemeClr>
                </a:solidFill>
              </a:defRPr>
            </a:lvl2pPr>
            <a:lvl3pPr marL="355600" indent="-174625">
              <a:spcBef>
                <a:spcPts val="600"/>
              </a:spcBef>
              <a:buClrTx/>
              <a:buSzPct val="100000"/>
              <a:buFont typeface="Arial" pitchFamily="34" charset="0"/>
              <a:buChar char="•"/>
              <a:defRPr sz="1800">
                <a:solidFill>
                  <a:schemeClr val="tx1">
                    <a:lumMod val="85000"/>
                    <a:lumOff val="15000"/>
                  </a:schemeClr>
                </a:solidFill>
              </a:defRPr>
            </a:lvl3pPr>
            <a:lvl4pPr marL="536575" indent="-180975">
              <a:spcBef>
                <a:spcPts val="600"/>
              </a:spcBef>
              <a:buClrTx/>
              <a:buSzPct val="100000"/>
              <a:buFont typeface="Arial" pitchFamily="34" charset="0"/>
              <a:buChar char="•"/>
              <a:defRPr sz="1800">
                <a:solidFill>
                  <a:schemeClr val="tx1">
                    <a:lumMod val="85000"/>
                    <a:lumOff val="15000"/>
                  </a:schemeClr>
                </a:solidFill>
              </a:defRPr>
            </a:lvl4pPr>
            <a:lvl5pPr marL="719138" indent="-182563">
              <a:spcBef>
                <a:spcPts val="600"/>
              </a:spcBef>
              <a:buClrTx/>
              <a:buSzPct val="100000"/>
              <a:buFont typeface="Arial" pitchFamily="34" charset="0"/>
              <a:buChar char="•"/>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6" name="Rectangle 7"/>
          <p:cNvSpPr>
            <a:spLocks noChangeArrowheads="1"/>
          </p:cNvSpPr>
          <p:nvPr userDrawn="1"/>
        </p:nvSpPr>
        <p:spPr bwMode="auto">
          <a:xfrm>
            <a:off x="4281495" y="6236523"/>
            <a:ext cx="581025" cy="457200"/>
          </a:xfrm>
          <a:prstGeom prst="rect">
            <a:avLst/>
          </a:prstGeom>
          <a:noFill/>
          <a:ln w="9525">
            <a:noFill/>
            <a:miter lim="800000"/>
            <a:headEnd/>
            <a:tailEnd/>
          </a:ln>
        </p:spPr>
        <p:txBody>
          <a:bodyPr anchor="b"/>
          <a:lstStyle/>
          <a:p>
            <a:pPr algn="ctr" eaLnBrk="0" hangingPunct="0"/>
            <a:fld id="{3EEB345D-A277-4F0F-819E-B96F2B4EB80E}" type="slidenum">
              <a:rPr lang="ar-SA" sz="1000" b="0">
                <a:solidFill>
                  <a:schemeClr val="bg1"/>
                </a:solidFill>
                <a:latin typeface="Antigoni" pitchFamily="34" charset="0"/>
                <a:ea typeface="MS PGothic"/>
                <a:cs typeface="MS PGothic"/>
              </a:rPr>
              <a:pPr algn="ctr" eaLnBrk="0" hangingPunct="0"/>
              <a:t>‹#›</a:t>
            </a:fld>
            <a:endParaRPr lang="en-US" sz="1000" b="0" dirty="0">
              <a:solidFill>
                <a:schemeClr val="bg1"/>
              </a:solidFill>
              <a:latin typeface="Antigoni" pitchFamily="34" charset="0"/>
              <a:ea typeface="MS PGothic"/>
              <a:cs typeface="MS PGothic"/>
            </a:endParaRPr>
          </a:p>
        </p:txBody>
      </p:sp>
      <p:sp>
        <p:nvSpPr>
          <p:cNvPr id="7" name="Footer Placeholder 1"/>
          <p:cNvSpPr txBox="1">
            <a:spLocks/>
          </p:cNvSpPr>
          <p:nvPr userDrawn="1"/>
        </p:nvSpPr>
        <p:spPr>
          <a:xfrm>
            <a:off x="157619" y="6390731"/>
            <a:ext cx="4225925" cy="23495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dirty="0">
                <a:solidFill>
                  <a:schemeClr val="bg1"/>
                </a:solidFill>
                <a:latin typeface="Antigoni Light" pitchFamily="34" charset="0"/>
                <a:cs typeface="Verdana" pitchFamily="34" charset="0"/>
                <a:sym typeface="Symbol" pitchFamily="18" charset="2"/>
              </a:rPr>
              <a:t> Ex Libris Ltd., 2014 - Internal and Confidential</a:t>
            </a:r>
          </a:p>
        </p:txBody>
      </p:sp>
    </p:spTree>
    <p:extLst>
      <p:ext uri="{BB962C8B-B14F-4D97-AF65-F5344CB8AC3E}">
        <p14:creationId xmlns:p14="http://schemas.microsoft.com/office/powerpoint/2010/main" val="298311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869" r:id="rId3"/>
    <p:sldLayoutId id="2147483728" r:id="rId4"/>
    <p:sldLayoutId id="2147483729" r:id="rId5"/>
    <p:sldLayoutId id="2147483730" r:id="rId6"/>
    <p:sldLayoutId id="2147483876" r:id="rId7"/>
    <p:sldLayoutId id="2147483820" r:id="rId8"/>
    <p:sldLayoutId id="2147483879" r:id="rId9"/>
    <p:sldLayoutId id="2147483883" r:id="rId10"/>
    <p:sldLayoutId id="2147483888"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2" r:id="rId1"/>
    <p:sldLayoutId id="2147483811" r:id="rId2"/>
    <p:sldLayoutId id="2147483804" r:id="rId3"/>
    <p:sldLayoutId id="2147483805" r:id="rId4"/>
    <p:sldLayoutId id="2147483806" r:id="rId5"/>
    <p:sldLayoutId id="2147483837" r:id="rId6"/>
    <p:sldLayoutId id="2147483813" r:id="rId7"/>
    <p:sldLayoutId id="2147483810" r:id="rId8"/>
    <p:sldLayoutId id="2147483884" r:id="rId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oger.Jette@proquest.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knowledge.exlibrisgroup.com/Alma/Product_Documentation/Alma_Online_Help_(English)/Administration/050Configuring_General_Alma_Functions/050External_Systems" TargetMode="External"/><Relationship Id="rId5" Type="http://schemas.openxmlformats.org/officeDocument/2006/relationships/hyperlink" Target="https://knowledge.exlibrisgroup.com/Alma/Product_Documentation/Alma_Online_Help_(English)/Acquisitions/020Purchasing/020Creating_PO_Lines/020Real-Time_Acquisitions" TargetMode="External"/><Relationship Id="rId4" Type="http://schemas.openxmlformats.org/officeDocument/2006/relationships/hyperlink" Target="https://developers.exlibrisgroup.com/blog/Create-PO-line-API-how-the-bibliographic-record-is-determin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 r="-4" b="-1"/>
          <a:stretch/>
        </p:blipFill>
        <p:spPr bwMode="auto">
          <a:xfrm>
            <a:off x="0" y="1"/>
            <a:ext cx="9144000" cy="6364580"/>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7"/>
          <p:cNvSpPr/>
          <p:nvPr/>
        </p:nvSpPr>
        <p:spPr>
          <a:xfrm>
            <a:off x="0" y="5635262"/>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4"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4503012"/>
            <a:ext cx="9144000" cy="114019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4603771"/>
            <a:ext cx="9143999" cy="523220"/>
          </a:xfrm>
          <a:prstGeom prst="rect">
            <a:avLst/>
          </a:prstGeom>
        </p:spPr>
        <p:txBody>
          <a:bodyPr wrap="square">
            <a:spAutoFit/>
          </a:bodyPr>
          <a:lstStyle/>
          <a:p>
            <a:pPr algn="ctr">
              <a:lnSpc>
                <a:spcPct val="100000"/>
              </a:lnSpc>
            </a:pPr>
            <a:r>
              <a:rPr lang="en-US" sz="2800" dirty="0"/>
              <a:t>Real-Time Ordering (RTO) integration with OASIS platform</a:t>
            </a:r>
          </a:p>
        </p:txBody>
      </p:sp>
      <p:sp>
        <p:nvSpPr>
          <p:cNvPr id="10" name="Rectangle 9"/>
          <p:cNvSpPr/>
          <p:nvPr/>
        </p:nvSpPr>
        <p:spPr>
          <a:xfrm>
            <a:off x="88776" y="5732014"/>
            <a:ext cx="4562330" cy="784830"/>
          </a:xfrm>
          <a:prstGeom prst="rect">
            <a:avLst/>
          </a:prstGeom>
        </p:spPr>
        <p:txBody>
          <a:bodyPr wrap="square">
            <a:spAutoFit/>
          </a:bodyPr>
          <a:lstStyle/>
          <a:p>
            <a:pPr>
              <a:spcAft>
                <a:spcPts val="600"/>
              </a:spcAft>
            </a:pPr>
            <a:r>
              <a:rPr lang="en-US" sz="2000" dirty="0">
                <a:solidFill>
                  <a:schemeClr val="bg1"/>
                </a:solidFill>
              </a:rPr>
              <a:t>Yoel Kortick</a:t>
            </a:r>
          </a:p>
          <a:p>
            <a:pPr>
              <a:spcAft>
                <a:spcPts val="600"/>
              </a:spcAft>
            </a:pPr>
            <a:r>
              <a:rPr lang="en-US" sz="2000" dirty="0">
                <a:solidFill>
                  <a:schemeClr val="bg1"/>
                </a:solidFill>
              </a:rPr>
              <a:t>Senior Librarian</a:t>
            </a:r>
          </a:p>
        </p:txBody>
      </p:sp>
      <p:sp>
        <p:nvSpPr>
          <p:cNvPr id="6" name="Rectangle 5"/>
          <p:cNvSpPr/>
          <p:nvPr/>
        </p:nvSpPr>
        <p:spPr>
          <a:xfrm>
            <a:off x="39553" y="6623846"/>
            <a:ext cx="5842632" cy="215444"/>
          </a:xfrm>
          <a:prstGeom prst="rect">
            <a:avLst/>
          </a:prstGeom>
        </p:spPr>
        <p:txBody>
          <a:bodyPr wrap="square">
            <a:spAutoFit/>
          </a:bodyPr>
          <a:lstStyle/>
          <a:p>
            <a:r>
              <a:rPr lang="en-US" sz="800" dirty="0">
                <a:solidFill>
                  <a:schemeClr val="bg1"/>
                </a:solidFill>
              </a:rPr>
              <a:t>http://www.slideteam.net/wp/wp-content/uploads/2015/11/Using-Images-and-Icons-to-Create-Awesome-Agenda-Slides.1.png</a:t>
            </a:r>
          </a:p>
        </p:txBody>
      </p:sp>
    </p:spTree>
    <p:extLst>
      <p:ext uri="{BB962C8B-B14F-4D97-AF65-F5344CB8AC3E}">
        <p14:creationId xmlns:p14="http://schemas.microsoft.com/office/powerpoint/2010/main" val="141867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0246" y="1296140"/>
            <a:ext cx="8869680" cy="5238712"/>
          </a:xfrm>
          <a:prstGeom prst="rect">
            <a:avLst/>
          </a:prstGeom>
          <a:ln>
            <a:solidFill>
              <a:schemeClr val="accent1"/>
            </a:solidFill>
          </a:ln>
        </p:spPr>
      </p:pic>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6" name="Content Placeholder 7"/>
          <p:cNvSpPr>
            <a:spLocks noGrp="1"/>
          </p:cNvSpPr>
          <p:nvPr>
            <p:ph idx="1"/>
          </p:nvPr>
        </p:nvSpPr>
        <p:spPr>
          <a:xfrm>
            <a:off x="414044" y="752605"/>
            <a:ext cx="8282085" cy="543535"/>
          </a:xfrm>
        </p:spPr>
        <p:txBody>
          <a:bodyPr>
            <a:normAutofit/>
          </a:bodyPr>
          <a:lstStyle/>
          <a:p>
            <a:r>
              <a:rPr lang="en-US" dirty="0"/>
              <a:t>Now we search for the same ISBN in OASIS</a:t>
            </a:r>
            <a:endParaRPr lang="en-US" b="1" dirty="0">
              <a:solidFill>
                <a:srgbClr val="FF0000"/>
              </a:solidFill>
            </a:endParaRPr>
          </a:p>
        </p:txBody>
      </p:sp>
      <p:sp>
        <p:nvSpPr>
          <p:cNvPr id="12" name="Rectangle 11"/>
          <p:cNvSpPr/>
          <p:nvPr/>
        </p:nvSpPr>
        <p:spPr>
          <a:xfrm>
            <a:off x="5668795" y="6155746"/>
            <a:ext cx="887768" cy="357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41150" y="3022861"/>
            <a:ext cx="2106849" cy="4407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97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068" y="2443029"/>
            <a:ext cx="8961120" cy="1813245"/>
          </a:xfrm>
          <a:prstGeom prst="rect">
            <a:avLst/>
          </a:prstGeom>
          <a:ln>
            <a:solidFill>
              <a:schemeClr val="accent1"/>
            </a:solidFill>
          </a:ln>
        </p:spPr>
      </p:pic>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6" name="Content Placeholder 7"/>
          <p:cNvSpPr>
            <a:spLocks noGrp="1"/>
          </p:cNvSpPr>
          <p:nvPr>
            <p:ph idx="1"/>
          </p:nvPr>
        </p:nvSpPr>
        <p:spPr>
          <a:xfrm>
            <a:off x="414044" y="752605"/>
            <a:ext cx="8282085" cy="543535"/>
          </a:xfrm>
        </p:spPr>
        <p:txBody>
          <a:bodyPr>
            <a:normAutofit/>
          </a:bodyPr>
          <a:lstStyle/>
          <a:p>
            <a:r>
              <a:rPr lang="en-US" dirty="0"/>
              <a:t>Select the record and click ‘Edit Order Info’</a:t>
            </a:r>
          </a:p>
        </p:txBody>
      </p:sp>
      <p:sp>
        <p:nvSpPr>
          <p:cNvPr id="8" name="Rectangle 7"/>
          <p:cNvSpPr/>
          <p:nvPr/>
        </p:nvSpPr>
        <p:spPr>
          <a:xfrm>
            <a:off x="2992735" y="2930155"/>
            <a:ext cx="1046723" cy="311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068" y="3457251"/>
            <a:ext cx="312976" cy="357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10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8719" y="2224732"/>
            <a:ext cx="8745170" cy="4182059"/>
          </a:xfrm>
          <a:prstGeom prst="rect">
            <a:avLst/>
          </a:prstGeom>
          <a:ln>
            <a:solidFill>
              <a:schemeClr val="accent1"/>
            </a:solidFill>
          </a:ln>
        </p:spPr>
      </p:pic>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
        <p:nvSpPr>
          <p:cNvPr id="6" name="Content Placeholder 7"/>
          <p:cNvSpPr>
            <a:spLocks noGrp="1"/>
          </p:cNvSpPr>
          <p:nvPr>
            <p:ph idx="1"/>
          </p:nvPr>
        </p:nvSpPr>
        <p:spPr>
          <a:xfrm>
            <a:off x="414044" y="752605"/>
            <a:ext cx="8282085" cy="1127570"/>
          </a:xfrm>
        </p:spPr>
        <p:txBody>
          <a:bodyPr>
            <a:normAutofit fontScale="85000" lnSpcReduction="10000"/>
          </a:bodyPr>
          <a:lstStyle/>
          <a:p>
            <a:r>
              <a:rPr lang="en-US" dirty="0"/>
              <a:t>We choose Library ‘Main Library’, Fund ‘LIS’ and Quantity ‘1’</a:t>
            </a:r>
          </a:p>
          <a:p>
            <a:r>
              <a:rPr lang="en-US" dirty="0"/>
              <a:t>It is possible to choose there values as a template </a:t>
            </a:r>
          </a:p>
          <a:p>
            <a:r>
              <a:rPr lang="en-US" dirty="0"/>
              <a:t>We will click ‘Save’ on top right</a:t>
            </a:r>
          </a:p>
        </p:txBody>
      </p:sp>
      <p:sp>
        <p:nvSpPr>
          <p:cNvPr id="9" name="TextBox 8"/>
          <p:cNvSpPr txBox="1"/>
          <p:nvPr/>
        </p:nvSpPr>
        <p:spPr>
          <a:xfrm>
            <a:off x="2681175" y="4422044"/>
            <a:ext cx="1198098" cy="523220"/>
          </a:xfrm>
          <a:prstGeom prst="rect">
            <a:avLst/>
          </a:prstGeom>
          <a:solidFill>
            <a:schemeClr val="bg1"/>
          </a:solidFill>
          <a:ln>
            <a:solidFill>
              <a:schemeClr val="tx1"/>
            </a:solidFill>
          </a:ln>
        </p:spPr>
        <p:txBody>
          <a:bodyPr wrap="square" rtlCol="0">
            <a:spAutoFit/>
          </a:bodyPr>
          <a:lstStyle/>
          <a:p>
            <a:r>
              <a:rPr lang="en-US" sz="1400" dirty="0"/>
              <a:t>Fund code in Alma</a:t>
            </a:r>
          </a:p>
        </p:txBody>
      </p:sp>
      <p:cxnSp>
        <p:nvCxnSpPr>
          <p:cNvPr id="10" name="Straight Connector 9"/>
          <p:cNvCxnSpPr/>
          <p:nvPr/>
        </p:nvCxnSpPr>
        <p:spPr>
          <a:xfrm flipH="1">
            <a:off x="1915620" y="4822154"/>
            <a:ext cx="765555" cy="34378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87281" y="4422044"/>
            <a:ext cx="905522" cy="523220"/>
          </a:xfrm>
          <a:prstGeom prst="rect">
            <a:avLst/>
          </a:prstGeom>
          <a:solidFill>
            <a:schemeClr val="bg1"/>
          </a:solidFill>
          <a:ln>
            <a:solidFill>
              <a:schemeClr val="tx1"/>
            </a:solidFill>
          </a:ln>
        </p:spPr>
        <p:txBody>
          <a:bodyPr wrap="square" rtlCol="0">
            <a:spAutoFit/>
          </a:bodyPr>
          <a:lstStyle/>
          <a:p>
            <a:r>
              <a:rPr lang="en-US" sz="1400" dirty="0"/>
              <a:t>Library in Alma</a:t>
            </a:r>
          </a:p>
        </p:txBody>
      </p:sp>
      <p:cxnSp>
        <p:nvCxnSpPr>
          <p:cNvPr id="13" name="Straight Connector 12"/>
          <p:cNvCxnSpPr/>
          <p:nvPr/>
        </p:nvCxnSpPr>
        <p:spPr>
          <a:xfrm flipH="1" flipV="1">
            <a:off x="6841685" y="4213922"/>
            <a:ext cx="545596" cy="184194"/>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22501" y="5644199"/>
            <a:ext cx="2304771" cy="738664"/>
          </a:xfrm>
          <a:prstGeom prst="rect">
            <a:avLst/>
          </a:prstGeom>
          <a:solidFill>
            <a:schemeClr val="bg1"/>
          </a:solidFill>
          <a:ln>
            <a:solidFill>
              <a:schemeClr val="tx1"/>
            </a:solidFill>
          </a:ln>
        </p:spPr>
        <p:txBody>
          <a:bodyPr wrap="square" rtlCol="0">
            <a:spAutoFit/>
          </a:bodyPr>
          <a:lstStyle/>
          <a:p>
            <a:r>
              <a:rPr lang="en-US" sz="1400" dirty="0"/>
              <a:t>If desired could save this information as a temple for the future</a:t>
            </a:r>
          </a:p>
        </p:txBody>
      </p:sp>
      <p:cxnSp>
        <p:nvCxnSpPr>
          <p:cNvPr id="15" name="Straight Connector 14"/>
          <p:cNvCxnSpPr/>
          <p:nvPr/>
        </p:nvCxnSpPr>
        <p:spPr>
          <a:xfrm flipH="1">
            <a:off x="2716390" y="5749636"/>
            <a:ext cx="1874914" cy="38585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14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999" y="3105869"/>
            <a:ext cx="8961120" cy="1940844"/>
          </a:xfrm>
          <a:prstGeom prst="rect">
            <a:avLst/>
          </a:prstGeom>
          <a:ln>
            <a:solidFill>
              <a:schemeClr val="accent1"/>
            </a:solidFill>
          </a:ln>
        </p:spPr>
      </p:pic>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6" name="Content Placeholder 7"/>
          <p:cNvSpPr>
            <a:spLocks noGrp="1"/>
          </p:cNvSpPr>
          <p:nvPr>
            <p:ph idx="1"/>
          </p:nvPr>
        </p:nvSpPr>
        <p:spPr>
          <a:xfrm>
            <a:off x="432516" y="730837"/>
            <a:ext cx="8282085" cy="2073722"/>
          </a:xfrm>
        </p:spPr>
        <p:txBody>
          <a:bodyPr>
            <a:normAutofit lnSpcReduction="10000"/>
          </a:bodyPr>
          <a:lstStyle/>
          <a:p>
            <a:r>
              <a:rPr lang="en-US" dirty="0"/>
              <a:t>Get message that your changes were applied</a:t>
            </a:r>
          </a:p>
          <a:p>
            <a:r>
              <a:rPr lang="en-US" dirty="0"/>
              <a:t>There is now a have link to ‘order info’ Click ‘Express Checkout’</a:t>
            </a:r>
          </a:p>
          <a:p>
            <a:r>
              <a:rPr lang="en-US" dirty="0"/>
              <a:t>Here we see that the price is 20.00 USD and we will later see it in Alma</a:t>
            </a:r>
          </a:p>
        </p:txBody>
      </p:sp>
      <p:sp>
        <p:nvSpPr>
          <p:cNvPr id="16" name="Rectangle 15"/>
          <p:cNvSpPr/>
          <p:nvPr/>
        </p:nvSpPr>
        <p:spPr>
          <a:xfrm>
            <a:off x="4326484" y="3105869"/>
            <a:ext cx="3238098" cy="441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34993" y="4325070"/>
            <a:ext cx="758134" cy="330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7428" y="3690815"/>
            <a:ext cx="1284607" cy="313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690255" y="4752112"/>
            <a:ext cx="152400" cy="7897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09255" y="5541821"/>
            <a:ext cx="762000" cy="369332"/>
          </a:xfrm>
          <a:prstGeom prst="rect">
            <a:avLst/>
          </a:prstGeom>
          <a:noFill/>
          <a:ln>
            <a:solidFill>
              <a:schemeClr val="tx1"/>
            </a:solidFill>
          </a:ln>
        </p:spPr>
        <p:txBody>
          <a:bodyPr wrap="square" rtlCol="0">
            <a:spAutoFit/>
          </a:bodyPr>
          <a:lstStyle/>
          <a:p>
            <a:r>
              <a:rPr lang="en-US" dirty="0"/>
              <a:t>Price</a:t>
            </a:r>
          </a:p>
        </p:txBody>
      </p:sp>
    </p:spTree>
    <p:extLst>
      <p:ext uri="{BB962C8B-B14F-4D97-AF65-F5344CB8AC3E}">
        <p14:creationId xmlns:p14="http://schemas.microsoft.com/office/powerpoint/2010/main" val="366353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6" name="Content Placeholder 7"/>
          <p:cNvSpPr>
            <a:spLocks noGrp="1"/>
          </p:cNvSpPr>
          <p:nvPr>
            <p:ph idx="1"/>
          </p:nvPr>
        </p:nvSpPr>
        <p:spPr>
          <a:xfrm>
            <a:off x="432516" y="730837"/>
            <a:ext cx="8282085" cy="2073722"/>
          </a:xfrm>
        </p:spPr>
        <p:txBody>
          <a:bodyPr>
            <a:normAutofit/>
          </a:bodyPr>
          <a:lstStyle/>
          <a:p>
            <a:r>
              <a:rPr lang="en-US" dirty="0"/>
              <a:t>After clicking ‘Express Checkout’ the following screen appears and we select “Order all</a:t>
            </a:r>
            <a:r>
              <a:rPr lang="en-US"/>
              <a:t>” and click </a:t>
            </a:r>
            <a:r>
              <a:rPr lang="en-US" dirty="0"/>
              <a:t>‘Submit all’</a:t>
            </a:r>
          </a:p>
          <a:p>
            <a:r>
              <a:rPr lang="en-US" dirty="0"/>
              <a:t>Now the API is ‘talking to’ Alma and creating the order and the bibliographic record</a:t>
            </a:r>
          </a:p>
        </p:txBody>
      </p:sp>
      <p:pic>
        <p:nvPicPr>
          <p:cNvPr id="4" name="Picture 3">
            <a:extLst>
              <a:ext uri="{FF2B5EF4-FFF2-40B4-BE49-F238E27FC236}">
                <a16:creationId xmlns:a16="http://schemas.microsoft.com/office/drawing/2014/main" id="{1E3946D0-EDA4-491A-8D90-9C4C2CD80060}"/>
              </a:ext>
            </a:extLst>
          </p:cNvPr>
          <p:cNvPicPr>
            <a:picLocks noChangeAspect="1"/>
          </p:cNvPicPr>
          <p:nvPr/>
        </p:nvPicPr>
        <p:blipFill>
          <a:blip r:embed="rId3"/>
          <a:stretch>
            <a:fillRect/>
          </a:stretch>
        </p:blipFill>
        <p:spPr>
          <a:xfrm>
            <a:off x="2488370" y="3429000"/>
            <a:ext cx="3457575" cy="733425"/>
          </a:xfrm>
          <a:prstGeom prst="rect">
            <a:avLst/>
          </a:prstGeom>
          <a:ln>
            <a:solidFill>
              <a:schemeClr val="accent1"/>
            </a:solidFill>
          </a:ln>
        </p:spPr>
      </p:pic>
    </p:spTree>
    <p:extLst>
      <p:ext uri="{BB962C8B-B14F-4D97-AF65-F5344CB8AC3E}">
        <p14:creationId xmlns:p14="http://schemas.microsoft.com/office/powerpoint/2010/main" val="335690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Agenda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8" y="692546"/>
            <a:ext cx="1206969" cy="5852160"/>
          </a:xfrm>
          <a:prstGeom prst="rect">
            <a:avLst/>
          </a:prstGeom>
        </p:spPr>
      </p:pic>
      <p:cxnSp>
        <p:nvCxnSpPr>
          <p:cNvPr id="9" name="Straight Connector 8"/>
          <p:cNvCxnSpPr/>
          <p:nvPr/>
        </p:nvCxnSpPr>
        <p:spPr>
          <a:xfrm>
            <a:off x="955343" y="154219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3967" y="254075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7615" y="352339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6239" y="4521961"/>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791" y="548872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1415" y="6487289"/>
            <a:ext cx="7274257" cy="136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93313" y="3193576"/>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p:cNvSpPr/>
          <p:nvPr/>
        </p:nvSpPr>
        <p:spPr>
          <a:xfrm>
            <a:off x="1168289" y="4110254"/>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p:cNvSpPr txBox="1"/>
          <p:nvPr/>
        </p:nvSpPr>
        <p:spPr>
          <a:xfrm>
            <a:off x="1214008" y="979520"/>
            <a:ext cx="6976640" cy="400110"/>
          </a:xfrm>
          <a:prstGeom prst="rect">
            <a:avLst/>
          </a:prstGeom>
          <a:noFill/>
        </p:spPr>
        <p:txBody>
          <a:bodyPr wrap="square" rtlCol="0">
            <a:spAutoFit/>
          </a:bodyPr>
          <a:lstStyle/>
          <a:p>
            <a:r>
              <a:rPr lang="en-US" sz="2000" dirty="0"/>
              <a:t>Introduction</a:t>
            </a:r>
            <a:endParaRPr lang="en-US" sz="2400" dirty="0"/>
          </a:p>
        </p:txBody>
      </p:sp>
      <p:sp>
        <p:nvSpPr>
          <p:cNvPr id="20" name="TextBox 19"/>
          <p:cNvSpPr txBox="1"/>
          <p:nvPr/>
        </p:nvSpPr>
        <p:spPr>
          <a:xfrm>
            <a:off x="1216280" y="1950790"/>
            <a:ext cx="6976640" cy="400110"/>
          </a:xfrm>
          <a:prstGeom prst="rect">
            <a:avLst/>
          </a:prstGeom>
          <a:noFill/>
        </p:spPr>
        <p:txBody>
          <a:bodyPr wrap="square" rtlCol="0">
            <a:spAutoFit/>
          </a:bodyPr>
          <a:lstStyle/>
          <a:p>
            <a:r>
              <a:rPr lang="en-US" sz="2000" dirty="0"/>
              <a:t>Creating a new order via OASIS</a:t>
            </a:r>
          </a:p>
        </p:txBody>
      </p:sp>
      <p:sp>
        <p:nvSpPr>
          <p:cNvPr id="21" name="TextBox 20"/>
          <p:cNvSpPr txBox="1"/>
          <p:nvPr/>
        </p:nvSpPr>
        <p:spPr>
          <a:xfrm>
            <a:off x="1218552" y="2922059"/>
            <a:ext cx="6976640" cy="461665"/>
          </a:xfrm>
          <a:prstGeom prst="rect">
            <a:avLst/>
          </a:prstGeom>
          <a:noFill/>
        </p:spPr>
        <p:txBody>
          <a:bodyPr wrap="square" rtlCol="0">
            <a:spAutoFit/>
          </a:bodyPr>
          <a:lstStyle/>
          <a:p>
            <a:r>
              <a:rPr lang="en-US" sz="2400" b="1" dirty="0"/>
              <a:t>The order gets created in Alma</a:t>
            </a:r>
          </a:p>
        </p:txBody>
      </p:sp>
      <p:sp>
        <p:nvSpPr>
          <p:cNvPr id="22" name="TextBox 21"/>
          <p:cNvSpPr txBox="1"/>
          <p:nvPr/>
        </p:nvSpPr>
        <p:spPr>
          <a:xfrm>
            <a:off x="1250408" y="3860736"/>
            <a:ext cx="6976640" cy="400110"/>
          </a:xfrm>
          <a:prstGeom prst="rect">
            <a:avLst/>
          </a:prstGeom>
          <a:noFill/>
        </p:spPr>
        <p:txBody>
          <a:bodyPr wrap="square" rtlCol="0">
            <a:spAutoFit/>
          </a:bodyPr>
          <a:lstStyle/>
          <a:p>
            <a:r>
              <a:rPr lang="en-US" sz="2000" dirty="0"/>
              <a:t>View previous orders in OASIS</a:t>
            </a:r>
          </a:p>
        </p:txBody>
      </p:sp>
      <p:sp>
        <p:nvSpPr>
          <p:cNvPr id="24" name="TextBox 23"/>
          <p:cNvSpPr txBox="1"/>
          <p:nvPr/>
        </p:nvSpPr>
        <p:spPr>
          <a:xfrm>
            <a:off x="1252680" y="5869237"/>
            <a:ext cx="6976640" cy="400110"/>
          </a:xfrm>
          <a:prstGeom prst="rect">
            <a:avLst/>
          </a:prstGeom>
          <a:noFill/>
        </p:spPr>
        <p:txBody>
          <a:bodyPr wrap="square" rtlCol="0">
            <a:spAutoFit/>
          </a:bodyPr>
          <a:lstStyle/>
          <a:p>
            <a:r>
              <a:rPr lang="en-US" sz="2000" dirty="0"/>
              <a:t>text6</a:t>
            </a:r>
          </a:p>
        </p:txBody>
      </p:sp>
      <p:sp>
        <p:nvSpPr>
          <p:cNvPr id="3" name="Rectangle 2"/>
          <p:cNvSpPr/>
          <p:nvPr/>
        </p:nvSpPr>
        <p:spPr>
          <a:xfrm>
            <a:off x="-8" y="5543319"/>
            <a:ext cx="8696130" cy="96438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18663"/>
            <a:ext cx="818866" cy="52493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20824" y="4930560"/>
            <a:ext cx="6976640" cy="400110"/>
          </a:xfrm>
          <a:prstGeom prst="rect">
            <a:avLst/>
          </a:prstGeom>
          <a:noFill/>
        </p:spPr>
        <p:txBody>
          <a:bodyPr wrap="square" rtlCol="0">
            <a:spAutoFit/>
          </a:bodyPr>
          <a:lstStyle/>
          <a:p>
            <a:r>
              <a:rPr lang="en-US" sz="2000" dirty="0"/>
              <a:t>The setup in Alma</a:t>
            </a:r>
          </a:p>
        </p:txBody>
      </p:sp>
    </p:spTree>
    <p:extLst>
      <p:ext uri="{BB962C8B-B14F-4D97-AF65-F5344CB8AC3E}">
        <p14:creationId xmlns:p14="http://schemas.microsoft.com/office/powerpoint/2010/main" val="108237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072" y="1561839"/>
            <a:ext cx="8811855" cy="3734321"/>
          </a:xfrm>
          <a:prstGeom prst="rect">
            <a:avLst/>
          </a:prstGeom>
          <a:ln>
            <a:solidFill>
              <a:schemeClr val="accent1"/>
            </a:solidFill>
          </a:ln>
        </p:spPr>
      </p:pic>
      <p:sp>
        <p:nvSpPr>
          <p:cNvPr id="7" name="Title 6"/>
          <p:cNvSpPr>
            <a:spLocks noGrp="1"/>
          </p:cNvSpPr>
          <p:nvPr>
            <p:ph type="title"/>
          </p:nvPr>
        </p:nvSpPr>
        <p:spPr/>
        <p:txBody>
          <a:bodyPr>
            <a:normAutofit/>
          </a:bodyPr>
          <a:lstStyle/>
          <a:p>
            <a:r>
              <a:rPr lang="en-US" dirty="0"/>
              <a:t>The order gets created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6" name="Content Placeholder 7"/>
          <p:cNvSpPr>
            <a:spLocks noGrp="1"/>
          </p:cNvSpPr>
          <p:nvPr>
            <p:ph idx="1"/>
          </p:nvPr>
        </p:nvSpPr>
        <p:spPr>
          <a:xfrm>
            <a:off x="414044" y="752605"/>
            <a:ext cx="8282085" cy="747724"/>
          </a:xfrm>
        </p:spPr>
        <p:txBody>
          <a:bodyPr>
            <a:normAutofit fontScale="85000" lnSpcReduction="20000"/>
          </a:bodyPr>
          <a:lstStyle/>
          <a:p>
            <a:r>
              <a:rPr lang="en-US" dirty="0"/>
              <a:t>Now we can see the bibliographic record and order which was </a:t>
            </a:r>
            <a:r>
              <a:rPr lang="en-US" b="1" dirty="0">
                <a:solidFill>
                  <a:schemeClr val="accent3"/>
                </a:solidFill>
              </a:rPr>
              <a:t>created in Alma from OASIS</a:t>
            </a:r>
            <a:r>
              <a:rPr lang="en-US" dirty="0"/>
              <a:t> .  </a:t>
            </a:r>
          </a:p>
        </p:txBody>
      </p:sp>
      <p:sp>
        <p:nvSpPr>
          <p:cNvPr id="5" name="TextBox 4"/>
          <p:cNvSpPr txBox="1"/>
          <p:nvPr/>
        </p:nvSpPr>
        <p:spPr>
          <a:xfrm>
            <a:off x="6046501" y="2410566"/>
            <a:ext cx="1695635" cy="738664"/>
          </a:xfrm>
          <a:prstGeom prst="rect">
            <a:avLst/>
          </a:prstGeom>
          <a:solidFill>
            <a:schemeClr val="bg1"/>
          </a:solidFill>
          <a:ln>
            <a:solidFill>
              <a:schemeClr val="tx1"/>
            </a:solidFill>
          </a:ln>
        </p:spPr>
        <p:txBody>
          <a:bodyPr wrap="square" rtlCol="0">
            <a:spAutoFit/>
          </a:bodyPr>
          <a:lstStyle/>
          <a:p>
            <a:r>
              <a:rPr lang="en-US" sz="1400" dirty="0"/>
              <a:t>Previously a search in Alma on this ISBN gave no results </a:t>
            </a:r>
          </a:p>
        </p:txBody>
      </p:sp>
      <p:cxnSp>
        <p:nvCxnSpPr>
          <p:cNvPr id="11" name="Straight Arrow Connector 10"/>
          <p:cNvCxnSpPr/>
          <p:nvPr/>
        </p:nvCxnSpPr>
        <p:spPr>
          <a:xfrm flipH="1" flipV="1">
            <a:off x="3131127" y="1946495"/>
            <a:ext cx="2915374" cy="6858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12025" y="5616037"/>
            <a:ext cx="1695635" cy="738664"/>
          </a:xfrm>
          <a:prstGeom prst="rect">
            <a:avLst/>
          </a:prstGeom>
          <a:solidFill>
            <a:schemeClr val="bg1"/>
          </a:solidFill>
          <a:ln>
            <a:solidFill>
              <a:schemeClr val="tx1"/>
            </a:solidFill>
          </a:ln>
        </p:spPr>
        <p:txBody>
          <a:bodyPr wrap="square" rtlCol="0">
            <a:spAutoFit/>
          </a:bodyPr>
          <a:lstStyle/>
          <a:p>
            <a:r>
              <a:rPr lang="en-US" sz="1400" dirty="0"/>
              <a:t>This is the record we ordered in Alma just a moment ago</a:t>
            </a:r>
          </a:p>
        </p:txBody>
      </p:sp>
      <p:cxnSp>
        <p:nvCxnSpPr>
          <p:cNvPr id="14" name="Straight Arrow Connector 13"/>
          <p:cNvCxnSpPr/>
          <p:nvPr/>
        </p:nvCxnSpPr>
        <p:spPr>
          <a:xfrm flipH="1" flipV="1">
            <a:off x="3740727" y="4461165"/>
            <a:ext cx="298731" cy="1023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176654" y="4333776"/>
            <a:ext cx="298731" cy="1023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27567" y="5547288"/>
            <a:ext cx="1695635" cy="523220"/>
          </a:xfrm>
          <a:prstGeom prst="rect">
            <a:avLst/>
          </a:prstGeom>
          <a:solidFill>
            <a:schemeClr val="bg1"/>
          </a:solidFill>
          <a:ln>
            <a:solidFill>
              <a:schemeClr val="tx1"/>
            </a:solidFill>
          </a:ln>
        </p:spPr>
        <p:txBody>
          <a:bodyPr wrap="square" rtlCol="0">
            <a:spAutoFit/>
          </a:bodyPr>
          <a:lstStyle/>
          <a:p>
            <a:r>
              <a:rPr lang="en-US" sz="1400" dirty="0"/>
              <a:t>The order was created</a:t>
            </a:r>
          </a:p>
        </p:txBody>
      </p:sp>
    </p:spTree>
    <p:extLst>
      <p:ext uri="{BB962C8B-B14F-4D97-AF65-F5344CB8AC3E}">
        <p14:creationId xmlns:p14="http://schemas.microsoft.com/office/powerpoint/2010/main" val="368462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81910" y="2070643"/>
            <a:ext cx="7001852" cy="3515216"/>
          </a:xfrm>
          <a:prstGeom prst="rect">
            <a:avLst/>
          </a:prstGeom>
          <a:ln>
            <a:solidFill>
              <a:schemeClr val="accent1"/>
            </a:solidFill>
          </a:ln>
        </p:spPr>
      </p:pic>
      <p:sp>
        <p:nvSpPr>
          <p:cNvPr id="7" name="Title 6"/>
          <p:cNvSpPr>
            <a:spLocks noGrp="1"/>
          </p:cNvSpPr>
          <p:nvPr>
            <p:ph type="title"/>
          </p:nvPr>
        </p:nvSpPr>
        <p:spPr/>
        <p:txBody>
          <a:bodyPr>
            <a:normAutofit/>
          </a:bodyPr>
          <a:lstStyle/>
          <a:p>
            <a:r>
              <a:rPr lang="en-US" dirty="0"/>
              <a:t>The order gets created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
        <p:nvSpPr>
          <p:cNvPr id="6" name="Content Placeholder 7"/>
          <p:cNvSpPr>
            <a:spLocks noGrp="1"/>
          </p:cNvSpPr>
          <p:nvPr>
            <p:ph idx="1"/>
          </p:nvPr>
        </p:nvSpPr>
        <p:spPr>
          <a:xfrm>
            <a:off x="414044" y="752605"/>
            <a:ext cx="8282085" cy="1079572"/>
          </a:xfrm>
        </p:spPr>
        <p:txBody>
          <a:bodyPr>
            <a:normAutofit/>
          </a:bodyPr>
          <a:lstStyle/>
          <a:p>
            <a:r>
              <a:rPr lang="en-US" dirty="0"/>
              <a:t>Here is the order in Alma</a:t>
            </a:r>
          </a:p>
        </p:txBody>
      </p:sp>
      <p:sp>
        <p:nvSpPr>
          <p:cNvPr id="5" name="TextBox 4"/>
          <p:cNvSpPr txBox="1"/>
          <p:nvPr/>
        </p:nvSpPr>
        <p:spPr>
          <a:xfrm>
            <a:off x="6633838" y="2570841"/>
            <a:ext cx="1695635" cy="523220"/>
          </a:xfrm>
          <a:prstGeom prst="rect">
            <a:avLst/>
          </a:prstGeom>
          <a:solidFill>
            <a:schemeClr val="bg1"/>
          </a:solidFill>
          <a:ln>
            <a:solidFill>
              <a:schemeClr val="tx1"/>
            </a:solidFill>
          </a:ln>
        </p:spPr>
        <p:txBody>
          <a:bodyPr wrap="square" rtlCol="0">
            <a:spAutoFit/>
          </a:bodyPr>
          <a:lstStyle/>
          <a:p>
            <a:r>
              <a:rPr lang="en-US" sz="1400" dirty="0"/>
              <a:t>Price information from OASIS</a:t>
            </a:r>
          </a:p>
        </p:txBody>
      </p:sp>
      <p:cxnSp>
        <p:nvCxnSpPr>
          <p:cNvPr id="11" name="Straight Arrow Connector 10"/>
          <p:cNvCxnSpPr/>
          <p:nvPr/>
        </p:nvCxnSpPr>
        <p:spPr>
          <a:xfrm flipH="1">
            <a:off x="5237018" y="2920753"/>
            <a:ext cx="1396821" cy="9169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60536" y="5690116"/>
            <a:ext cx="1695635" cy="738664"/>
          </a:xfrm>
          <a:prstGeom prst="rect">
            <a:avLst/>
          </a:prstGeom>
          <a:solidFill>
            <a:schemeClr val="bg1"/>
          </a:solidFill>
          <a:ln>
            <a:solidFill>
              <a:schemeClr val="tx1"/>
            </a:solidFill>
          </a:ln>
        </p:spPr>
        <p:txBody>
          <a:bodyPr wrap="square" rtlCol="0">
            <a:spAutoFit/>
          </a:bodyPr>
          <a:lstStyle/>
          <a:p>
            <a:r>
              <a:rPr lang="en-US" sz="1400" dirty="0"/>
              <a:t>Library and fund is what we entered in OASIS</a:t>
            </a:r>
          </a:p>
        </p:txBody>
      </p:sp>
      <p:cxnSp>
        <p:nvCxnSpPr>
          <p:cNvPr id="14" name="Straight Arrow Connector 13"/>
          <p:cNvCxnSpPr/>
          <p:nvPr/>
        </p:nvCxnSpPr>
        <p:spPr>
          <a:xfrm flipH="1" flipV="1">
            <a:off x="3360536" y="4516582"/>
            <a:ext cx="175335" cy="1128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V="1">
            <a:off x="4208354" y="4405745"/>
            <a:ext cx="128119" cy="12843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02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8402" y="2402292"/>
            <a:ext cx="7458516" cy="3801321"/>
          </a:xfrm>
          <a:prstGeom prst="rect">
            <a:avLst/>
          </a:prstGeom>
          <a:ln>
            <a:solidFill>
              <a:schemeClr val="tx1"/>
            </a:solidFill>
          </a:ln>
        </p:spPr>
      </p:pic>
      <p:sp>
        <p:nvSpPr>
          <p:cNvPr id="7" name="Title 6"/>
          <p:cNvSpPr>
            <a:spLocks noGrp="1"/>
          </p:cNvSpPr>
          <p:nvPr>
            <p:ph type="title"/>
          </p:nvPr>
        </p:nvSpPr>
        <p:spPr/>
        <p:txBody>
          <a:bodyPr>
            <a:normAutofit/>
          </a:bodyPr>
          <a:lstStyle/>
          <a:p>
            <a:r>
              <a:rPr lang="en-US" dirty="0"/>
              <a:t>The order gets created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
        <p:nvSpPr>
          <p:cNvPr id="6" name="Content Placeholder 7"/>
          <p:cNvSpPr>
            <a:spLocks noGrp="1"/>
          </p:cNvSpPr>
          <p:nvPr>
            <p:ph idx="1"/>
          </p:nvPr>
        </p:nvSpPr>
        <p:spPr>
          <a:xfrm>
            <a:off x="330915" y="752605"/>
            <a:ext cx="8549847" cy="543535"/>
          </a:xfrm>
        </p:spPr>
        <p:txBody>
          <a:bodyPr>
            <a:noAutofit/>
          </a:bodyPr>
          <a:lstStyle/>
          <a:p>
            <a:r>
              <a:rPr lang="en-US" sz="2000" dirty="0"/>
              <a:t>The OASIS control number is added to Alma order “Vendor Title Number” field</a:t>
            </a:r>
          </a:p>
        </p:txBody>
      </p:sp>
      <p:sp>
        <p:nvSpPr>
          <p:cNvPr id="12" name="TextBox 11"/>
          <p:cNvSpPr txBox="1"/>
          <p:nvPr/>
        </p:nvSpPr>
        <p:spPr>
          <a:xfrm>
            <a:off x="330416" y="1418636"/>
            <a:ext cx="1615734" cy="369332"/>
          </a:xfrm>
          <a:prstGeom prst="rect">
            <a:avLst/>
          </a:prstGeom>
          <a:noFill/>
          <a:ln>
            <a:solidFill>
              <a:schemeClr val="tx1"/>
            </a:solidFill>
          </a:ln>
        </p:spPr>
        <p:txBody>
          <a:bodyPr wrap="square" rtlCol="0">
            <a:spAutoFit/>
          </a:bodyPr>
          <a:lstStyle/>
          <a:p>
            <a:pPr algn="ctr"/>
            <a:r>
              <a:rPr lang="en-US" dirty="0"/>
              <a:t>OASIS</a:t>
            </a:r>
          </a:p>
        </p:txBody>
      </p:sp>
      <p:sp>
        <p:nvSpPr>
          <p:cNvPr id="16" name="TextBox 15"/>
          <p:cNvSpPr txBox="1"/>
          <p:nvPr/>
        </p:nvSpPr>
        <p:spPr>
          <a:xfrm>
            <a:off x="5647865" y="1418636"/>
            <a:ext cx="1615734" cy="369332"/>
          </a:xfrm>
          <a:prstGeom prst="rect">
            <a:avLst/>
          </a:prstGeom>
          <a:noFill/>
          <a:ln>
            <a:solidFill>
              <a:schemeClr val="tx1"/>
            </a:solidFill>
          </a:ln>
        </p:spPr>
        <p:txBody>
          <a:bodyPr wrap="square" rtlCol="0">
            <a:spAutoFit/>
          </a:bodyPr>
          <a:lstStyle/>
          <a:p>
            <a:pPr algn="ctr"/>
            <a:r>
              <a:rPr lang="en-US" dirty="0"/>
              <a:t>Alma</a:t>
            </a:r>
          </a:p>
        </p:txBody>
      </p:sp>
      <p:pic>
        <p:nvPicPr>
          <p:cNvPr id="5" name="Picture 4"/>
          <p:cNvPicPr>
            <a:picLocks noChangeAspect="1"/>
          </p:cNvPicPr>
          <p:nvPr/>
        </p:nvPicPr>
        <p:blipFill>
          <a:blip r:embed="rId4"/>
          <a:stretch>
            <a:fillRect/>
          </a:stretch>
        </p:blipFill>
        <p:spPr>
          <a:xfrm>
            <a:off x="90212" y="1910464"/>
            <a:ext cx="3629532" cy="3810532"/>
          </a:xfrm>
          <a:prstGeom prst="rect">
            <a:avLst/>
          </a:prstGeom>
          <a:ln>
            <a:solidFill>
              <a:schemeClr val="tx1"/>
            </a:solidFill>
          </a:ln>
        </p:spPr>
      </p:pic>
      <p:cxnSp>
        <p:nvCxnSpPr>
          <p:cNvPr id="14" name="Straight Arrow Connector 13"/>
          <p:cNvCxnSpPr/>
          <p:nvPr/>
        </p:nvCxnSpPr>
        <p:spPr>
          <a:xfrm flipV="1">
            <a:off x="2099939" y="4926906"/>
            <a:ext cx="4352926" cy="397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452865" y="4695301"/>
            <a:ext cx="1621468" cy="419100"/>
          </a:xfrm>
          <a:prstGeom prst="rect">
            <a:avLst/>
          </a:prstGeom>
          <a:noFill/>
          <a:ln w="38100">
            <a:solidFill>
              <a:srgbClr val="DA4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2401" y="5114401"/>
            <a:ext cx="1817538" cy="419100"/>
          </a:xfrm>
          <a:prstGeom prst="rect">
            <a:avLst/>
          </a:prstGeom>
          <a:noFill/>
          <a:ln w="38100">
            <a:solidFill>
              <a:srgbClr val="DA4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17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06081" y="1574225"/>
            <a:ext cx="6134956" cy="4620270"/>
          </a:xfrm>
          <a:prstGeom prst="rect">
            <a:avLst/>
          </a:prstGeom>
          <a:ln>
            <a:solidFill>
              <a:schemeClr val="tx1"/>
            </a:solidFill>
          </a:ln>
        </p:spPr>
      </p:pic>
      <p:sp>
        <p:nvSpPr>
          <p:cNvPr id="7" name="Title 6"/>
          <p:cNvSpPr>
            <a:spLocks noGrp="1"/>
          </p:cNvSpPr>
          <p:nvPr>
            <p:ph type="title"/>
          </p:nvPr>
        </p:nvSpPr>
        <p:spPr/>
        <p:txBody>
          <a:bodyPr>
            <a:normAutofit/>
          </a:bodyPr>
          <a:lstStyle/>
          <a:p>
            <a:r>
              <a:rPr lang="en-US" dirty="0"/>
              <a:t>The order gets created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6" name="Content Placeholder 7"/>
          <p:cNvSpPr>
            <a:spLocks noGrp="1"/>
          </p:cNvSpPr>
          <p:nvPr>
            <p:ph idx="1"/>
          </p:nvPr>
        </p:nvSpPr>
        <p:spPr>
          <a:xfrm>
            <a:off x="414044" y="752605"/>
            <a:ext cx="8282085" cy="756599"/>
          </a:xfrm>
        </p:spPr>
        <p:txBody>
          <a:bodyPr>
            <a:normAutofit fontScale="92500" lnSpcReduction="20000"/>
          </a:bodyPr>
          <a:lstStyle/>
          <a:p>
            <a:r>
              <a:rPr lang="en-US" dirty="0"/>
              <a:t>The bibliographic record created in Alma has an originating system “NEW_ORDER_API”</a:t>
            </a:r>
          </a:p>
        </p:txBody>
      </p:sp>
      <p:sp>
        <p:nvSpPr>
          <p:cNvPr id="5" name="Rectangle 4"/>
          <p:cNvSpPr/>
          <p:nvPr/>
        </p:nvSpPr>
        <p:spPr>
          <a:xfrm>
            <a:off x="1506081" y="2292824"/>
            <a:ext cx="2875247" cy="328252"/>
          </a:xfrm>
          <a:prstGeom prst="rect">
            <a:avLst/>
          </a:prstGeom>
          <a:noFill/>
          <a:ln w="38100">
            <a:solidFill>
              <a:srgbClr val="DA4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07278" y="5074495"/>
            <a:ext cx="2674050" cy="248131"/>
          </a:xfrm>
          <a:prstGeom prst="rect">
            <a:avLst/>
          </a:prstGeom>
          <a:noFill/>
          <a:ln w="38100">
            <a:solidFill>
              <a:srgbClr val="DA4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04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Agenda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pic>
        <p:nvPicPr>
          <p:cNvPr id="5" name="Picture 4"/>
          <p:cNvPicPr>
            <a:picLocks noChangeAspect="1"/>
          </p:cNvPicPr>
          <p:nvPr/>
        </p:nvPicPr>
        <p:blipFill>
          <a:blip r:embed="rId3"/>
          <a:stretch>
            <a:fillRect/>
          </a:stretch>
        </p:blipFill>
        <p:spPr>
          <a:xfrm>
            <a:off x="-8" y="692546"/>
            <a:ext cx="1206969" cy="5852160"/>
          </a:xfrm>
          <a:prstGeom prst="rect">
            <a:avLst/>
          </a:prstGeom>
        </p:spPr>
      </p:pic>
      <p:cxnSp>
        <p:nvCxnSpPr>
          <p:cNvPr id="9" name="Straight Connector 8"/>
          <p:cNvCxnSpPr/>
          <p:nvPr/>
        </p:nvCxnSpPr>
        <p:spPr>
          <a:xfrm>
            <a:off x="955343" y="154219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3967" y="254075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7615" y="352339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6239" y="4521961"/>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791" y="548872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1415" y="6487289"/>
            <a:ext cx="7274257" cy="136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93313" y="3193576"/>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p:cNvSpPr/>
          <p:nvPr/>
        </p:nvSpPr>
        <p:spPr>
          <a:xfrm>
            <a:off x="1168289" y="4110254"/>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p:cNvSpPr txBox="1"/>
          <p:nvPr/>
        </p:nvSpPr>
        <p:spPr>
          <a:xfrm>
            <a:off x="1214008" y="979520"/>
            <a:ext cx="6976640" cy="461665"/>
          </a:xfrm>
          <a:prstGeom prst="rect">
            <a:avLst/>
          </a:prstGeom>
          <a:noFill/>
        </p:spPr>
        <p:txBody>
          <a:bodyPr wrap="square" rtlCol="0">
            <a:spAutoFit/>
          </a:bodyPr>
          <a:lstStyle/>
          <a:p>
            <a:r>
              <a:rPr lang="en-US" sz="2400" b="1" dirty="0"/>
              <a:t>Introduction</a:t>
            </a:r>
          </a:p>
        </p:txBody>
      </p:sp>
      <p:sp>
        <p:nvSpPr>
          <p:cNvPr id="20" name="TextBox 19"/>
          <p:cNvSpPr txBox="1"/>
          <p:nvPr/>
        </p:nvSpPr>
        <p:spPr>
          <a:xfrm>
            <a:off x="1216280" y="1950790"/>
            <a:ext cx="6976640" cy="400110"/>
          </a:xfrm>
          <a:prstGeom prst="rect">
            <a:avLst/>
          </a:prstGeom>
          <a:noFill/>
        </p:spPr>
        <p:txBody>
          <a:bodyPr wrap="square" rtlCol="0">
            <a:spAutoFit/>
          </a:bodyPr>
          <a:lstStyle/>
          <a:p>
            <a:r>
              <a:rPr lang="en-US" sz="2000" dirty="0"/>
              <a:t>Creating a new order via OASIS</a:t>
            </a:r>
          </a:p>
        </p:txBody>
      </p:sp>
      <p:sp>
        <p:nvSpPr>
          <p:cNvPr id="21" name="TextBox 20"/>
          <p:cNvSpPr txBox="1"/>
          <p:nvPr/>
        </p:nvSpPr>
        <p:spPr>
          <a:xfrm>
            <a:off x="1218552" y="2922059"/>
            <a:ext cx="6976640" cy="400110"/>
          </a:xfrm>
          <a:prstGeom prst="rect">
            <a:avLst/>
          </a:prstGeom>
          <a:noFill/>
        </p:spPr>
        <p:txBody>
          <a:bodyPr wrap="square" rtlCol="0">
            <a:spAutoFit/>
          </a:bodyPr>
          <a:lstStyle/>
          <a:p>
            <a:r>
              <a:rPr lang="en-US" sz="2000" dirty="0"/>
              <a:t>The order gets created in Alma</a:t>
            </a:r>
          </a:p>
        </p:txBody>
      </p:sp>
      <p:sp>
        <p:nvSpPr>
          <p:cNvPr id="22" name="TextBox 21"/>
          <p:cNvSpPr txBox="1"/>
          <p:nvPr/>
        </p:nvSpPr>
        <p:spPr>
          <a:xfrm>
            <a:off x="1250408" y="3860736"/>
            <a:ext cx="6976640" cy="400110"/>
          </a:xfrm>
          <a:prstGeom prst="rect">
            <a:avLst/>
          </a:prstGeom>
          <a:noFill/>
        </p:spPr>
        <p:txBody>
          <a:bodyPr wrap="square" rtlCol="0">
            <a:spAutoFit/>
          </a:bodyPr>
          <a:lstStyle/>
          <a:p>
            <a:r>
              <a:rPr lang="en-US" sz="2000" dirty="0"/>
              <a:t>View previous orders in OASIS</a:t>
            </a:r>
          </a:p>
        </p:txBody>
      </p:sp>
      <p:sp>
        <p:nvSpPr>
          <p:cNvPr id="23" name="TextBox 22"/>
          <p:cNvSpPr txBox="1"/>
          <p:nvPr/>
        </p:nvSpPr>
        <p:spPr>
          <a:xfrm>
            <a:off x="1220824" y="4930560"/>
            <a:ext cx="6976640" cy="400110"/>
          </a:xfrm>
          <a:prstGeom prst="rect">
            <a:avLst/>
          </a:prstGeom>
          <a:noFill/>
        </p:spPr>
        <p:txBody>
          <a:bodyPr wrap="square" rtlCol="0">
            <a:spAutoFit/>
          </a:bodyPr>
          <a:lstStyle/>
          <a:p>
            <a:r>
              <a:rPr lang="en-US" sz="2000" dirty="0"/>
              <a:t>The setup in Alma</a:t>
            </a:r>
          </a:p>
        </p:txBody>
      </p:sp>
      <p:sp>
        <p:nvSpPr>
          <p:cNvPr id="24" name="TextBox 23"/>
          <p:cNvSpPr txBox="1"/>
          <p:nvPr/>
        </p:nvSpPr>
        <p:spPr>
          <a:xfrm>
            <a:off x="1252680" y="5869237"/>
            <a:ext cx="6976640" cy="400110"/>
          </a:xfrm>
          <a:prstGeom prst="rect">
            <a:avLst/>
          </a:prstGeom>
          <a:noFill/>
        </p:spPr>
        <p:txBody>
          <a:bodyPr wrap="square" rtlCol="0">
            <a:spAutoFit/>
          </a:bodyPr>
          <a:lstStyle/>
          <a:p>
            <a:r>
              <a:rPr lang="en-US" sz="2000" dirty="0"/>
              <a:t>text6</a:t>
            </a:r>
          </a:p>
        </p:txBody>
      </p:sp>
      <p:sp>
        <p:nvSpPr>
          <p:cNvPr id="3" name="Rectangle 2"/>
          <p:cNvSpPr/>
          <p:nvPr/>
        </p:nvSpPr>
        <p:spPr>
          <a:xfrm>
            <a:off x="-8" y="5543319"/>
            <a:ext cx="8696130" cy="96438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18663"/>
            <a:ext cx="818866" cy="52493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19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0475" y="1557050"/>
            <a:ext cx="8229600" cy="4901587"/>
          </a:xfrm>
          <a:prstGeom prst="rect">
            <a:avLst/>
          </a:prstGeom>
          <a:ln>
            <a:solidFill>
              <a:schemeClr val="tx1"/>
            </a:solidFill>
          </a:ln>
        </p:spPr>
      </p:pic>
      <p:sp>
        <p:nvSpPr>
          <p:cNvPr id="7" name="Title 6"/>
          <p:cNvSpPr>
            <a:spLocks noGrp="1"/>
          </p:cNvSpPr>
          <p:nvPr>
            <p:ph type="title"/>
          </p:nvPr>
        </p:nvSpPr>
        <p:spPr/>
        <p:txBody>
          <a:bodyPr>
            <a:normAutofit/>
          </a:bodyPr>
          <a:lstStyle/>
          <a:p>
            <a:r>
              <a:rPr lang="en-US" dirty="0"/>
              <a:t>The order gets created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sp>
        <p:nvSpPr>
          <p:cNvPr id="6" name="Content Placeholder 7"/>
          <p:cNvSpPr>
            <a:spLocks noGrp="1"/>
          </p:cNvSpPr>
          <p:nvPr>
            <p:ph idx="1"/>
          </p:nvPr>
        </p:nvSpPr>
        <p:spPr>
          <a:xfrm>
            <a:off x="414044" y="752605"/>
            <a:ext cx="8282085" cy="765818"/>
          </a:xfrm>
        </p:spPr>
        <p:txBody>
          <a:bodyPr>
            <a:normAutofit fontScale="77500" lnSpcReduction="20000"/>
          </a:bodyPr>
          <a:lstStyle/>
          <a:p>
            <a:r>
              <a:rPr lang="en-US" dirty="0"/>
              <a:t>In this manner it is possible to retrieve all records created from the OASIS system with additional parameters such as creation date</a:t>
            </a:r>
          </a:p>
        </p:txBody>
      </p:sp>
      <p:sp>
        <p:nvSpPr>
          <p:cNvPr id="5" name="Rectangle 4"/>
          <p:cNvSpPr/>
          <p:nvPr/>
        </p:nvSpPr>
        <p:spPr>
          <a:xfrm>
            <a:off x="5107660" y="2182707"/>
            <a:ext cx="1170707" cy="241164"/>
          </a:xfrm>
          <a:prstGeom prst="rect">
            <a:avLst/>
          </a:prstGeom>
          <a:noFill/>
          <a:ln w="38100">
            <a:solidFill>
              <a:srgbClr val="DA4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41297" y="5552168"/>
            <a:ext cx="1827889" cy="213064"/>
          </a:xfrm>
          <a:prstGeom prst="rect">
            <a:avLst/>
          </a:prstGeom>
          <a:noFill/>
          <a:ln w="38100">
            <a:solidFill>
              <a:srgbClr val="DA4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0475" y="2046302"/>
            <a:ext cx="7309692" cy="923997"/>
          </a:xfrm>
          <a:prstGeom prst="rect">
            <a:avLst/>
          </a:prstGeom>
          <a:noFill/>
          <a:ln w="38100">
            <a:solidFill>
              <a:srgbClr val="DA4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64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Agenda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pic>
        <p:nvPicPr>
          <p:cNvPr id="5" name="Picture 4"/>
          <p:cNvPicPr>
            <a:picLocks noChangeAspect="1"/>
          </p:cNvPicPr>
          <p:nvPr/>
        </p:nvPicPr>
        <p:blipFill>
          <a:blip r:embed="rId3"/>
          <a:stretch>
            <a:fillRect/>
          </a:stretch>
        </p:blipFill>
        <p:spPr>
          <a:xfrm>
            <a:off x="-8" y="692546"/>
            <a:ext cx="1206969" cy="5852160"/>
          </a:xfrm>
          <a:prstGeom prst="rect">
            <a:avLst/>
          </a:prstGeom>
        </p:spPr>
      </p:pic>
      <p:cxnSp>
        <p:nvCxnSpPr>
          <p:cNvPr id="9" name="Straight Connector 8"/>
          <p:cNvCxnSpPr/>
          <p:nvPr/>
        </p:nvCxnSpPr>
        <p:spPr>
          <a:xfrm>
            <a:off x="955343" y="154219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3967" y="254075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7615" y="352339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6239" y="4521961"/>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791" y="548872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1415" y="6487289"/>
            <a:ext cx="7274257" cy="136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93313" y="3193576"/>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p:cNvSpPr/>
          <p:nvPr/>
        </p:nvSpPr>
        <p:spPr>
          <a:xfrm>
            <a:off x="1168289" y="4110254"/>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p:cNvSpPr txBox="1"/>
          <p:nvPr/>
        </p:nvSpPr>
        <p:spPr>
          <a:xfrm>
            <a:off x="1214008" y="979520"/>
            <a:ext cx="6976640" cy="400110"/>
          </a:xfrm>
          <a:prstGeom prst="rect">
            <a:avLst/>
          </a:prstGeom>
          <a:noFill/>
        </p:spPr>
        <p:txBody>
          <a:bodyPr wrap="square" rtlCol="0">
            <a:spAutoFit/>
          </a:bodyPr>
          <a:lstStyle/>
          <a:p>
            <a:r>
              <a:rPr lang="en-US" sz="2000" dirty="0"/>
              <a:t>Introduction</a:t>
            </a:r>
            <a:endParaRPr lang="en-US" sz="2400" dirty="0"/>
          </a:p>
        </p:txBody>
      </p:sp>
      <p:sp>
        <p:nvSpPr>
          <p:cNvPr id="20" name="TextBox 19"/>
          <p:cNvSpPr txBox="1"/>
          <p:nvPr/>
        </p:nvSpPr>
        <p:spPr>
          <a:xfrm>
            <a:off x="1216280" y="1950790"/>
            <a:ext cx="6976640" cy="400110"/>
          </a:xfrm>
          <a:prstGeom prst="rect">
            <a:avLst/>
          </a:prstGeom>
          <a:noFill/>
        </p:spPr>
        <p:txBody>
          <a:bodyPr wrap="square" rtlCol="0">
            <a:spAutoFit/>
          </a:bodyPr>
          <a:lstStyle/>
          <a:p>
            <a:r>
              <a:rPr lang="en-US" sz="2000" dirty="0"/>
              <a:t>Creating a new order via OASIS</a:t>
            </a:r>
          </a:p>
        </p:txBody>
      </p:sp>
      <p:sp>
        <p:nvSpPr>
          <p:cNvPr id="21" name="TextBox 20"/>
          <p:cNvSpPr txBox="1"/>
          <p:nvPr/>
        </p:nvSpPr>
        <p:spPr>
          <a:xfrm>
            <a:off x="1218552" y="2922059"/>
            <a:ext cx="6976640" cy="400110"/>
          </a:xfrm>
          <a:prstGeom prst="rect">
            <a:avLst/>
          </a:prstGeom>
          <a:noFill/>
        </p:spPr>
        <p:txBody>
          <a:bodyPr wrap="square" rtlCol="0">
            <a:spAutoFit/>
          </a:bodyPr>
          <a:lstStyle/>
          <a:p>
            <a:r>
              <a:rPr lang="en-US" sz="2000" dirty="0"/>
              <a:t>The order gets created in Alma</a:t>
            </a:r>
          </a:p>
        </p:txBody>
      </p:sp>
      <p:sp>
        <p:nvSpPr>
          <p:cNvPr id="22" name="TextBox 21"/>
          <p:cNvSpPr txBox="1"/>
          <p:nvPr/>
        </p:nvSpPr>
        <p:spPr>
          <a:xfrm>
            <a:off x="1250408" y="3860736"/>
            <a:ext cx="6976640" cy="461665"/>
          </a:xfrm>
          <a:prstGeom prst="rect">
            <a:avLst/>
          </a:prstGeom>
          <a:noFill/>
        </p:spPr>
        <p:txBody>
          <a:bodyPr wrap="square" rtlCol="0">
            <a:spAutoFit/>
          </a:bodyPr>
          <a:lstStyle/>
          <a:p>
            <a:r>
              <a:rPr lang="en-US" sz="2400" b="1" dirty="0"/>
              <a:t>View previous orders in OASIS</a:t>
            </a:r>
          </a:p>
        </p:txBody>
      </p:sp>
      <p:sp>
        <p:nvSpPr>
          <p:cNvPr id="24" name="TextBox 23"/>
          <p:cNvSpPr txBox="1"/>
          <p:nvPr/>
        </p:nvSpPr>
        <p:spPr>
          <a:xfrm>
            <a:off x="1252680" y="5869237"/>
            <a:ext cx="6976640" cy="400110"/>
          </a:xfrm>
          <a:prstGeom prst="rect">
            <a:avLst/>
          </a:prstGeom>
          <a:noFill/>
        </p:spPr>
        <p:txBody>
          <a:bodyPr wrap="square" rtlCol="0">
            <a:spAutoFit/>
          </a:bodyPr>
          <a:lstStyle/>
          <a:p>
            <a:r>
              <a:rPr lang="en-US" sz="2000" dirty="0"/>
              <a:t>text6</a:t>
            </a:r>
          </a:p>
        </p:txBody>
      </p:sp>
      <p:sp>
        <p:nvSpPr>
          <p:cNvPr id="3" name="Rectangle 2"/>
          <p:cNvSpPr/>
          <p:nvPr/>
        </p:nvSpPr>
        <p:spPr>
          <a:xfrm>
            <a:off x="-8" y="5543319"/>
            <a:ext cx="8696130" cy="96438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18663"/>
            <a:ext cx="818866" cy="52493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20824" y="4930560"/>
            <a:ext cx="6976640" cy="400110"/>
          </a:xfrm>
          <a:prstGeom prst="rect">
            <a:avLst/>
          </a:prstGeom>
          <a:noFill/>
        </p:spPr>
        <p:txBody>
          <a:bodyPr wrap="square" rtlCol="0">
            <a:spAutoFit/>
          </a:bodyPr>
          <a:lstStyle/>
          <a:p>
            <a:r>
              <a:rPr lang="en-US" sz="2000" dirty="0"/>
              <a:t>The setup in Alma</a:t>
            </a:r>
          </a:p>
        </p:txBody>
      </p:sp>
    </p:spTree>
    <p:extLst>
      <p:ext uri="{BB962C8B-B14F-4D97-AF65-F5344CB8AC3E}">
        <p14:creationId xmlns:p14="http://schemas.microsoft.com/office/powerpoint/2010/main" val="113108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4044" y="1897038"/>
            <a:ext cx="8381427" cy="3756359"/>
          </a:xfrm>
          <a:prstGeom prst="rect">
            <a:avLst/>
          </a:prstGeom>
          <a:ln>
            <a:solidFill>
              <a:schemeClr val="tx1"/>
            </a:solidFill>
          </a:ln>
        </p:spPr>
      </p:pic>
      <p:sp>
        <p:nvSpPr>
          <p:cNvPr id="7" name="Title 6"/>
          <p:cNvSpPr>
            <a:spLocks noGrp="1"/>
          </p:cNvSpPr>
          <p:nvPr>
            <p:ph type="title"/>
          </p:nvPr>
        </p:nvSpPr>
        <p:spPr/>
        <p:txBody>
          <a:bodyPr>
            <a:normAutofit/>
          </a:bodyPr>
          <a:lstStyle/>
          <a:p>
            <a:r>
              <a:rPr lang="en-US" dirty="0"/>
              <a:t>View previous orders in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6" name="Content Placeholder 7"/>
          <p:cNvSpPr>
            <a:spLocks noGrp="1"/>
          </p:cNvSpPr>
          <p:nvPr>
            <p:ph idx="1"/>
          </p:nvPr>
        </p:nvSpPr>
        <p:spPr>
          <a:xfrm>
            <a:off x="414044" y="752605"/>
            <a:ext cx="8282085" cy="543535"/>
          </a:xfrm>
        </p:spPr>
        <p:txBody>
          <a:bodyPr>
            <a:normAutofit/>
          </a:bodyPr>
          <a:lstStyle/>
          <a:p>
            <a:r>
              <a:rPr lang="en-US" dirty="0"/>
              <a:t>If desired you can view your previous orders</a:t>
            </a:r>
          </a:p>
        </p:txBody>
      </p:sp>
      <p:sp>
        <p:nvSpPr>
          <p:cNvPr id="5" name="Rectangle 4"/>
          <p:cNvSpPr/>
          <p:nvPr/>
        </p:nvSpPr>
        <p:spPr>
          <a:xfrm>
            <a:off x="3539788" y="2855429"/>
            <a:ext cx="1567871" cy="283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00208" y="1856894"/>
            <a:ext cx="781176" cy="504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87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493" y="1409418"/>
            <a:ext cx="8869013" cy="4039164"/>
          </a:xfrm>
          <a:prstGeom prst="rect">
            <a:avLst/>
          </a:prstGeom>
          <a:ln>
            <a:solidFill>
              <a:schemeClr val="tx1"/>
            </a:solidFill>
          </a:ln>
        </p:spPr>
      </p:pic>
      <p:sp>
        <p:nvSpPr>
          <p:cNvPr id="7" name="Title 6"/>
          <p:cNvSpPr>
            <a:spLocks noGrp="1"/>
          </p:cNvSpPr>
          <p:nvPr>
            <p:ph type="title"/>
          </p:nvPr>
        </p:nvSpPr>
        <p:spPr/>
        <p:txBody>
          <a:bodyPr>
            <a:normAutofit/>
          </a:bodyPr>
          <a:lstStyle/>
          <a:p>
            <a:r>
              <a:rPr lang="en-US" dirty="0"/>
              <a:t>View previous orders in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6" name="Content Placeholder 7"/>
          <p:cNvSpPr>
            <a:spLocks noGrp="1"/>
          </p:cNvSpPr>
          <p:nvPr>
            <p:ph idx="1"/>
          </p:nvPr>
        </p:nvSpPr>
        <p:spPr>
          <a:xfrm>
            <a:off x="414044" y="752605"/>
            <a:ext cx="8282085" cy="543535"/>
          </a:xfrm>
        </p:spPr>
        <p:txBody>
          <a:bodyPr>
            <a:normAutofit/>
          </a:bodyPr>
          <a:lstStyle/>
          <a:p>
            <a:r>
              <a:rPr lang="en-US" dirty="0"/>
              <a:t>We will search for the order we previously made</a:t>
            </a:r>
          </a:p>
        </p:txBody>
      </p:sp>
      <p:sp>
        <p:nvSpPr>
          <p:cNvPr id="8" name="Rectangle 7"/>
          <p:cNvSpPr/>
          <p:nvPr/>
        </p:nvSpPr>
        <p:spPr>
          <a:xfrm>
            <a:off x="1254255" y="2960715"/>
            <a:ext cx="1939321" cy="433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12764" y="2189861"/>
            <a:ext cx="1695635" cy="523220"/>
          </a:xfrm>
          <a:prstGeom prst="rect">
            <a:avLst/>
          </a:prstGeom>
          <a:solidFill>
            <a:schemeClr val="bg1"/>
          </a:solidFill>
          <a:ln>
            <a:solidFill>
              <a:schemeClr val="tx1"/>
            </a:solidFill>
          </a:ln>
        </p:spPr>
        <p:txBody>
          <a:bodyPr wrap="square" rtlCol="0">
            <a:spAutoFit/>
          </a:bodyPr>
          <a:lstStyle/>
          <a:p>
            <a:r>
              <a:rPr lang="en-US" sz="1400" dirty="0"/>
              <a:t>This is the ISBN we previously ordered</a:t>
            </a:r>
          </a:p>
        </p:txBody>
      </p:sp>
      <p:cxnSp>
        <p:nvCxnSpPr>
          <p:cNvPr id="11" name="Straight Arrow Connector 10"/>
          <p:cNvCxnSpPr/>
          <p:nvPr/>
        </p:nvCxnSpPr>
        <p:spPr>
          <a:xfrm flipH="1">
            <a:off x="3330054" y="2539773"/>
            <a:ext cx="2982711" cy="5582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4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1686" y="1850539"/>
            <a:ext cx="8686800" cy="3779813"/>
          </a:xfrm>
          <a:prstGeom prst="rect">
            <a:avLst/>
          </a:prstGeom>
          <a:ln>
            <a:solidFill>
              <a:schemeClr val="tx1"/>
            </a:solidFill>
          </a:ln>
        </p:spPr>
      </p:pic>
      <p:sp>
        <p:nvSpPr>
          <p:cNvPr id="7" name="Title 6"/>
          <p:cNvSpPr>
            <a:spLocks noGrp="1"/>
          </p:cNvSpPr>
          <p:nvPr>
            <p:ph type="title"/>
          </p:nvPr>
        </p:nvSpPr>
        <p:spPr/>
        <p:txBody>
          <a:bodyPr>
            <a:normAutofit/>
          </a:bodyPr>
          <a:lstStyle/>
          <a:p>
            <a:r>
              <a:rPr lang="en-US" dirty="0"/>
              <a:t>View previous orders in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6" name="Content Placeholder 7"/>
          <p:cNvSpPr>
            <a:spLocks noGrp="1"/>
          </p:cNvSpPr>
          <p:nvPr>
            <p:ph idx="1"/>
          </p:nvPr>
        </p:nvSpPr>
        <p:spPr>
          <a:xfrm>
            <a:off x="414044" y="752605"/>
            <a:ext cx="8282085" cy="754850"/>
          </a:xfrm>
        </p:spPr>
        <p:txBody>
          <a:bodyPr>
            <a:normAutofit fontScale="85000" lnSpcReduction="10000"/>
          </a:bodyPr>
          <a:lstStyle/>
          <a:p>
            <a:r>
              <a:rPr lang="en-US" dirty="0"/>
              <a:t>From results view the order information</a:t>
            </a:r>
          </a:p>
          <a:p>
            <a:r>
              <a:rPr lang="en-US" dirty="0"/>
              <a:t>Note that the POL Number from Alma is in the OASIS record</a:t>
            </a:r>
          </a:p>
          <a:p>
            <a:endParaRPr lang="en-US" dirty="0"/>
          </a:p>
        </p:txBody>
      </p:sp>
      <p:sp>
        <p:nvSpPr>
          <p:cNvPr id="10" name="Rectangle 9"/>
          <p:cNvSpPr/>
          <p:nvPr/>
        </p:nvSpPr>
        <p:spPr>
          <a:xfrm>
            <a:off x="1117208" y="4750278"/>
            <a:ext cx="2033421" cy="385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7659" y="3486529"/>
            <a:ext cx="2821690" cy="1077218"/>
          </a:xfrm>
          <a:prstGeom prst="rect">
            <a:avLst/>
          </a:prstGeom>
          <a:solidFill>
            <a:schemeClr val="bg1"/>
          </a:solidFill>
          <a:ln>
            <a:solidFill>
              <a:schemeClr val="tx1"/>
            </a:solidFill>
          </a:ln>
        </p:spPr>
        <p:txBody>
          <a:bodyPr wrap="square" rtlCol="0">
            <a:spAutoFit/>
          </a:bodyPr>
          <a:lstStyle/>
          <a:p>
            <a:r>
              <a:rPr lang="en-US" sz="1600" dirty="0"/>
              <a:t>The Purchase order number in Alma gets updated in the OASIS order information.  The API works in both directions.  </a:t>
            </a:r>
          </a:p>
        </p:txBody>
      </p:sp>
      <p:cxnSp>
        <p:nvCxnSpPr>
          <p:cNvPr id="18" name="Straight Connector 17"/>
          <p:cNvCxnSpPr/>
          <p:nvPr/>
        </p:nvCxnSpPr>
        <p:spPr>
          <a:xfrm flipH="1">
            <a:off x="3304936" y="4342382"/>
            <a:ext cx="1802723" cy="422401"/>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56166" y="3101072"/>
            <a:ext cx="986533" cy="385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745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Agenda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pic>
        <p:nvPicPr>
          <p:cNvPr id="5" name="Picture 4"/>
          <p:cNvPicPr>
            <a:picLocks noChangeAspect="1"/>
          </p:cNvPicPr>
          <p:nvPr/>
        </p:nvPicPr>
        <p:blipFill>
          <a:blip r:embed="rId3"/>
          <a:stretch>
            <a:fillRect/>
          </a:stretch>
        </p:blipFill>
        <p:spPr>
          <a:xfrm>
            <a:off x="-8" y="692546"/>
            <a:ext cx="1206969" cy="5852160"/>
          </a:xfrm>
          <a:prstGeom prst="rect">
            <a:avLst/>
          </a:prstGeom>
        </p:spPr>
      </p:pic>
      <p:cxnSp>
        <p:nvCxnSpPr>
          <p:cNvPr id="9" name="Straight Connector 8"/>
          <p:cNvCxnSpPr/>
          <p:nvPr/>
        </p:nvCxnSpPr>
        <p:spPr>
          <a:xfrm>
            <a:off x="955343" y="154219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3967" y="254075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7615" y="352339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6239" y="4521961"/>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791" y="548872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1415" y="6487289"/>
            <a:ext cx="7274257" cy="136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93313" y="3193576"/>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p:cNvSpPr/>
          <p:nvPr/>
        </p:nvSpPr>
        <p:spPr>
          <a:xfrm>
            <a:off x="1168289" y="4110254"/>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p:cNvSpPr txBox="1"/>
          <p:nvPr/>
        </p:nvSpPr>
        <p:spPr>
          <a:xfrm>
            <a:off x="1214008" y="979520"/>
            <a:ext cx="6976640" cy="400110"/>
          </a:xfrm>
          <a:prstGeom prst="rect">
            <a:avLst/>
          </a:prstGeom>
          <a:noFill/>
        </p:spPr>
        <p:txBody>
          <a:bodyPr wrap="square" rtlCol="0">
            <a:spAutoFit/>
          </a:bodyPr>
          <a:lstStyle/>
          <a:p>
            <a:r>
              <a:rPr lang="en-US" sz="2000" dirty="0"/>
              <a:t>Introduction</a:t>
            </a:r>
            <a:endParaRPr lang="en-US" sz="2400" dirty="0"/>
          </a:p>
        </p:txBody>
      </p:sp>
      <p:sp>
        <p:nvSpPr>
          <p:cNvPr id="20" name="TextBox 19"/>
          <p:cNvSpPr txBox="1"/>
          <p:nvPr/>
        </p:nvSpPr>
        <p:spPr>
          <a:xfrm>
            <a:off x="1216280" y="1950790"/>
            <a:ext cx="6976640" cy="400110"/>
          </a:xfrm>
          <a:prstGeom prst="rect">
            <a:avLst/>
          </a:prstGeom>
          <a:noFill/>
        </p:spPr>
        <p:txBody>
          <a:bodyPr wrap="square" rtlCol="0">
            <a:spAutoFit/>
          </a:bodyPr>
          <a:lstStyle/>
          <a:p>
            <a:r>
              <a:rPr lang="en-US" sz="2000" dirty="0"/>
              <a:t>Creating a new order via OASIS</a:t>
            </a:r>
          </a:p>
        </p:txBody>
      </p:sp>
      <p:sp>
        <p:nvSpPr>
          <p:cNvPr id="21" name="TextBox 20"/>
          <p:cNvSpPr txBox="1"/>
          <p:nvPr/>
        </p:nvSpPr>
        <p:spPr>
          <a:xfrm>
            <a:off x="1218552" y="2922059"/>
            <a:ext cx="6976640" cy="400110"/>
          </a:xfrm>
          <a:prstGeom prst="rect">
            <a:avLst/>
          </a:prstGeom>
          <a:noFill/>
        </p:spPr>
        <p:txBody>
          <a:bodyPr wrap="square" rtlCol="0">
            <a:spAutoFit/>
          </a:bodyPr>
          <a:lstStyle/>
          <a:p>
            <a:r>
              <a:rPr lang="en-US" sz="2000" dirty="0"/>
              <a:t>The order gets created in Alma</a:t>
            </a:r>
          </a:p>
        </p:txBody>
      </p:sp>
      <p:sp>
        <p:nvSpPr>
          <p:cNvPr id="22" name="TextBox 21"/>
          <p:cNvSpPr txBox="1"/>
          <p:nvPr/>
        </p:nvSpPr>
        <p:spPr>
          <a:xfrm>
            <a:off x="1250408" y="3860736"/>
            <a:ext cx="6976640" cy="400110"/>
          </a:xfrm>
          <a:prstGeom prst="rect">
            <a:avLst/>
          </a:prstGeom>
          <a:noFill/>
        </p:spPr>
        <p:txBody>
          <a:bodyPr wrap="square" rtlCol="0">
            <a:spAutoFit/>
          </a:bodyPr>
          <a:lstStyle/>
          <a:p>
            <a:r>
              <a:rPr lang="en-US" sz="2000" dirty="0"/>
              <a:t>View previous orders in OASIS</a:t>
            </a:r>
          </a:p>
        </p:txBody>
      </p:sp>
      <p:sp>
        <p:nvSpPr>
          <p:cNvPr id="24" name="TextBox 23"/>
          <p:cNvSpPr txBox="1"/>
          <p:nvPr/>
        </p:nvSpPr>
        <p:spPr>
          <a:xfrm>
            <a:off x="1252680" y="5869237"/>
            <a:ext cx="6976640" cy="400110"/>
          </a:xfrm>
          <a:prstGeom prst="rect">
            <a:avLst/>
          </a:prstGeom>
          <a:noFill/>
        </p:spPr>
        <p:txBody>
          <a:bodyPr wrap="square" rtlCol="0">
            <a:spAutoFit/>
          </a:bodyPr>
          <a:lstStyle/>
          <a:p>
            <a:r>
              <a:rPr lang="en-US" sz="2000" dirty="0"/>
              <a:t>text6</a:t>
            </a:r>
          </a:p>
        </p:txBody>
      </p:sp>
      <p:sp>
        <p:nvSpPr>
          <p:cNvPr id="3" name="Rectangle 2"/>
          <p:cNvSpPr/>
          <p:nvPr/>
        </p:nvSpPr>
        <p:spPr>
          <a:xfrm>
            <a:off x="-8" y="5543319"/>
            <a:ext cx="8696130" cy="96438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18663"/>
            <a:ext cx="818866" cy="52493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20824" y="4930560"/>
            <a:ext cx="6976640" cy="461665"/>
          </a:xfrm>
          <a:prstGeom prst="rect">
            <a:avLst/>
          </a:prstGeom>
          <a:noFill/>
        </p:spPr>
        <p:txBody>
          <a:bodyPr wrap="square" rtlCol="0">
            <a:spAutoFit/>
          </a:bodyPr>
          <a:lstStyle/>
          <a:p>
            <a:r>
              <a:rPr lang="en-US" sz="2400" b="1" dirty="0"/>
              <a:t>The setup in Alma</a:t>
            </a:r>
          </a:p>
        </p:txBody>
      </p:sp>
    </p:spTree>
    <p:extLst>
      <p:ext uri="{BB962C8B-B14F-4D97-AF65-F5344CB8AC3E}">
        <p14:creationId xmlns:p14="http://schemas.microsoft.com/office/powerpoint/2010/main" val="55486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4795" y="2504058"/>
            <a:ext cx="8608011" cy="2006179"/>
          </a:xfrm>
          <a:prstGeom prst="rect">
            <a:avLst/>
          </a:prstGeom>
          <a:ln>
            <a:solidFill>
              <a:schemeClr val="tx1"/>
            </a:solidFill>
          </a:ln>
        </p:spPr>
      </p:pic>
      <p:sp>
        <p:nvSpPr>
          <p:cNvPr id="7" name="Title 6"/>
          <p:cNvSpPr>
            <a:spLocks noGrp="1"/>
          </p:cNvSpPr>
          <p:nvPr>
            <p:ph type="title"/>
          </p:nvPr>
        </p:nvSpPr>
        <p:spPr/>
        <p:txBody>
          <a:bodyPr>
            <a:normAutofit/>
          </a:bodyPr>
          <a:lstStyle/>
          <a:p>
            <a:r>
              <a:rPr lang="en-US" dirty="0"/>
              <a:t>The setup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sp>
        <p:nvSpPr>
          <p:cNvPr id="6" name="Content Placeholder 7"/>
          <p:cNvSpPr>
            <a:spLocks noGrp="1"/>
          </p:cNvSpPr>
          <p:nvPr>
            <p:ph idx="1"/>
          </p:nvPr>
        </p:nvSpPr>
        <p:spPr>
          <a:xfrm>
            <a:off x="180113" y="752606"/>
            <a:ext cx="8696129" cy="1431302"/>
          </a:xfrm>
        </p:spPr>
        <p:txBody>
          <a:bodyPr>
            <a:noAutofit/>
          </a:bodyPr>
          <a:lstStyle/>
          <a:p>
            <a:r>
              <a:rPr lang="en-US" sz="2400" dirty="0"/>
              <a:t>Once you have given your vendor, fund, and library / location codes(s) to OASIS, they will be part of your profile when you log into OASIS</a:t>
            </a:r>
          </a:p>
          <a:p>
            <a:r>
              <a:rPr lang="en-US" sz="2400" dirty="0"/>
              <a:t>For example here are predefined lists for Owning library and fund:</a:t>
            </a:r>
          </a:p>
          <a:p>
            <a:endParaRPr lang="en-US" sz="2400" dirty="0"/>
          </a:p>
        </p:txBody>
      </p:sp>
      <p:sp>
        <p:nvSpPr>
          <p:cNvPr id="17" name="TextBox 16"/>
          <p:cNvSpPr txBox="1"/>
          <p:nvPr/>
        </p:nvSpPr>
        <p:spPr>
          <a:xfrm>
            <a:off x="6187736" y="4425527"/>
            <a:ext cx="1591487" cy="646331"/>
          </a:xfrm>
          <a:prstGeom prst="rect">
            <a:avLst/>
          </a:prstGeom>
          <a:solidFill>
            <a:schemeClr val="bg1"/>
          </a:solidFill>
          <a:ln>
            <a:solidFill>
              <a:schemeClr val="tx1"/>
            </a:solidFill>
          </a:ln>
        </p:spPr>
        <p:txBody>
          <a:bodyPr wrap="square" rtlCol="0">
            <a:spAutoFit/>
          </a:bodyPr>
          <a:lstStyle/>
          <a:p>
            <a:r>
              <a:rPr lang="en-US" dirty="0"/>
              <a:t>Fund code in Alma</a:t>
            </a:r>
          </a:p>
        </p:txBody>
      </p:sp>
      <p:cxnSp>
        <p:nvCxnSpPr>
          <p:cNvPr id="19" name="Straight Connector 18"/>
          <p:cNvCxnSpPr/>
          <p:nvPr/>
        </p:nvCxnSpPr>
        <p:spPr>
          <a:xfrm flipV="1">
            <a:off x="6701051" y="3863906"/>
            <a:ext cx="743052" cy="509457"/>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46494" y="4386242"/>
            <a:ext cx="1591487" cy="369332"/>
          </a:xfrm>
          <a:prstGeom prst="rect">
            <a:avLst/>
          </a:prstGeom>
          <a:solidFill>
            <a:schemeClr val="bg1"/>
          </a:solidFill>
          <a:ln>
            <a:solidFill>
              <a:schemeClr val="tx1"/>
            </a:solidFill>
          </a:ln>
        </p:spPr>
        <p:txBody>
          <a:bodyPr wrap="square" rtlCol="0">
            <a:spAutoFit/>
          </a:bodyPr>
          <a:lstStyle/>
          <a:p>
            <a:r>
              <a:rPr lang="en-US" dirty="0"/>
              <a:t>Library in Alma</a:t>
            </a:r>
          </a:p>
        </p:txBody>
      </p:sp>
      <p:cxnSp>
        <p:nvCxnSpPr>
          <p:cNvPr id="21" name="Straight Connector 20"/>
          <p:cNvCxnSpPr/>
          <p:nvPr/>
        </p:nvCxnSpPr>
        <p:spPr>
          <a:xfrm flipH="1" flipV="1">
            <a:off x="3261815" y="3698543"/>
            <a:ext cx="777643" cy="648628"/>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5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5641" y="1631130"/>
            <a:ext cx="8609396" cy="3009109"/>
          </a:xfrm>
          <a:prstGeom prst="rect">
            <a:avLst/>
          </a:prstGeom>
          <a:ln>
            <a:solidFill>
              <a:schemeClr val="tx1"/>
            </a:solidFill>
          </a:ln>
        </p:spPr>
      </p:pic>
      <p:sp>
        <p:nvSpPr>
          <p:cNvPr id="7" name="Title 6"/>
          <p:cNvSpPr>
            <a:spLocks noGrp="1"/>
          </p:cNvSpPr>
          <p:nvPr>
            <p:ph type="title"/>
          </p:nvPr>
        </p:nvSpPr>
        <p:spPr/>
        <p:txBody>
          <a:bodyPr>
            <a:normAutofit/>
          </a:bodyPr>
          <a:lstStyle/>
          <a:p>
            <a:r>
              <a:rPr lang="en-US" dirty="0"/>
              <a:t>The setup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sp>
        <p:nvSpPr>
          <p:cNvPr id="6" name="Content Placeholder 7"/>
          <p:cNvSpPr>
            <a:spLocks noGrp="1"/>
          </p:cNvSpPr>
          <p:nvPr>
            <p:ph idx="1"/>
          </p:nvPr>
        </p:nvSpPr>
        <p:spPr>
          <a:xfrm>
            <a:off x="414044" y="752606"/>
            <a:ext cx="8282085" cy="1431302"/>
          </a:xfrm>
        </p:spPr>
        <p:txBody>
          <a:bodyPr>
            <a:normAutofit/>
          </a:bodyPr>
          <a:lstStyle/>
          <a:p>
            <a:r>
              <a:rPr lang="en-US" sz="2400" dirty="0"/>
              <a:t>Then when the order gets created in Alma those values are used in the order</a:t>
            </a:r>
          </a:p>
          <a:p>
            <a:endParaRPr lang="en-US" sz="2400" dirty="0"/>
          </a:p>
        </p:txBody>
      </p:sp>
      <p:sp>
        <p:nvSpPr>
          <p:cNvPr id="11" name="TextBox 10"/>
          <p:cNvSpPr txBox="1"/>
          <p:nvPr/>
        </p:nvSpPr>
        <p:spPr>
          <a:xfrm>
            <a:off x="6633838" y="2570841"/>
            <a:ext cx="1695635" cy="523220"/>
          </a:xfrm>
          <a:prstGeom prst="rect">
            <a:avLst/>
          </a:prstGeom>
          <a:solidFill>
            <a:schemeClr val="bg1"/>
          </a:solidFill>
          <a:ln>
            <a:solidFill>
              <a:schemeClr val="tx1"/>
            </a:solidFill>
          </a:ln>
        </p:spPr>
        <p:txBody>
          <a:bodyPr wrap="square" rtlCol="0">
            <a:spAutoFit/>
          </a:bodyPr>
          <a:lstStyle/>
          <a:p>
            <a:r>
              <a:rPr lang="en-US" sz="1400" dirty="0"/>
              <a:t>Price information from OASIS</a:t>
            </a:r>
          </a:p>
        </p:txBody>
      </p:sp>
      <p:cxnSp>
        <p:nvCxnSpPr>
          <p:cNvPr id="12" name="Straight Arrow Connector 11"/>
          <p:cNvCxnSpPr/>
          <p:nvPr/>
        </p:nvCxnSpPr>
        <p:spPr>
          <a:xfrm flipH="1" flipV="1">
            <a:off x="5527343" y="2370000"/>
            <a:ext cx="1106496" cy="5507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66024" y="4886550"/>
            <a:ext cx="1695635" cy="738664"/>
          </a:xfrm>
          <a:prstGeom prst="rect">
            <a:avLst/>
          </a:prstGeom>
          <a:solidFill>
            <a:schemeClr val="bg1"/>
          </a:solidFill>
          <a:ln>
            <a:solidFill>
              <a:schemeClr val="tx1"/>
            </a:solidFill>
          </a:ln>
        </p:spPr>
        <p:txBody>
          <a:bodyPr wrap="square" rtlCol="0">
            <a:spAutoFit/>
          </a:bodyPr>
          <a:lstStyle/>
          <a:p>
            <a:r>
              <a:rPr lang="en-US" sz="1400" dirty="0"/>
              <a:t>Library and fund is what we entered in OASIS</a:t>
            </a:r>
          </a:p>
        </p:txBody>
      </p:sp>
      <p:cxnSp>
        <p:nvCxnSpPr>
          <p:cNvPr id="14" name="Straight Arrow Connector 13"/>
          <p:cNvCxnSpPr/>
          <p:nvPr/>
        </p:nvCxnSpPr>
        <p:spPr>
          <a:xfrm flipH="1" flipV="1">
            <a:off x="2266024" y="3466531"/>
            <a:ext cx="175335" cy="13745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V="1">
            <a:off x="3113842" y="3163436"/>
            <a:ext cx="571054" cy="1723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482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setup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sp>
        <p:nvSpPr>
          <p:cNvPr id="6" name="Content Placeholder 7"/>
          <p:cNvSpPr>
            <a:spLocks noGrp="1"/>
          </p:cNvSpPr>
          <p:nvPr>
            <p:ph idx="1"/>
          </p:nvPr>
        </p:nvSpPr>
        <p:spPr>
          <a:xfrm>
            <a:off x="414044" y="752606"/>
            <a:ext cx="8282085" cy="1431302"/>
          </a:xfrm>
        </p:spPr>
        <p:txBody>
          <a:bodyPr>
            <a:normAutofit/>
          </a:bodyPr>
          <a:lstStyle/>
          <a:p>
            <a:r>
              <a:rPr lang="en-US" sz="2000" dirty="0"/>
              <a:t>To further control how the order gets created in Alma you should define the integration profile of type ‘New Order API’.</a:t>
            </a:r>
          </a:p>
          <a:p>
            <a:endParaRPr lang="en-US" sz="2000" dirty="0"/>
          </a:p>
        </p:txBody>
      </p:sp>
      <p:pic>
        <p:nvPicPr>
          <p:cNvPr id="3" name="Picture 2"/>
          <p:cNvPicPr>
            <a:picLocks noChangeAspect="1"/>
          </p:cNvPicPr>
          <p:nvPr/>
        </p:nvPicPr>
        <p:blipFill>
          <a:blip r:embed="rId3"/>
          <a:stretch>
            <a:fillRect/>
          </a:stretch>
        </p:blipFill>
        <p:spPr>
          <a:xfrm>
            <a:off x="97658" y="2755281"/>
            <a:ext cx="8961120" cy="1768823"/>
          </a:xfrm>
          <a:prstGeom prst="rect">
            <a:avLst/>
          </a:prstGeom>
          <a:ln>
            <a:solidFill>
              <a:schemeClr val="accent1"/>
            </a:solidFill>
          </a:ln>
        </p:spPr>
      </p:pic>
      <p:sp>
        <p:nvSpPr>
          <p:cNvPr id="4" name="Rectangle 3"/>
          <p:cNvSpPr/>
          <p:nvPr/>
        </p:nvSpPr>
        <p:spPr>
          <a:xfrm>
            <a:off x="310718" y="3613212"/>
            <a:ext cx="2130641" cy="266330"/>
          </a:xfrm>
          <a:prstGeom prst="rect">
            <a:avLst/>
          </a:prstGeom>
          <a:noFill/>
          <a:ln w="38100">
            <a:solidFill>
              <a:srgbClr val="DA4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5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setup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sp>
        <p:nvSpPr>
          <p:cNvPr id="6" name="Content Placeholder 7"/>
          <p:cNvSpPr>
            <a:spLocks noGrp="1"/>
          </p:cNvSpPr>
          <p:nvPr>
            <p:ph idx="1"/>
          </p:nvPr>
        </p:nvSpPr>
        <p:spPr>
          <a:xfrm>
            <a:off x="414044" y="752606"/>
            <a:ext cx="8282085" cy="1431302"/>
          </a:xfrm>
        </p:spPr>
        <p:txBody>
          <a:bodyPr>
            <a:normAutofit/>
          </a:bodyPr>
          <a:lstStyle/>
          <a:p>
            <a:r>
              <a:rPr lang="en-US" sz="2000" dirty="0"/>
              <a:t>To further control how the order gets created in Alma you can define the integration profile of type ‘New Order API’.</a:t>
            </a:r>
          </a:p>
          <a:p>
            <a:endParaRPr lang="en-US" sz="2000" dirty="0"/>
          </a:p>
        </p:txBody>
      </p:sp>
      <p:pic>
        <p:nvPicPr>
          <p:cNvPr id="5" name="Picture 4"/>
          <p:cNvPicPr>
            <a:picLocks noChangeAspect="1"/>
          </p:cNvPicPr>
          <p:nvPr/>
        </p:nvPicPr>
        <p:blipFill>
          <a:blip r:embed="rId3"/>
          <a:stretch>
            <a:fillRect/>
          </a:stretch>
        </p:blipFill>
        <p:spPr>
          <a:xfrm>
            <a:off x="2520179" y="1661630"/>
            <a:ext cx="4106759" cy="4572000"/>
          </a:xfrm>
          <a:prstGeom prst="rect">
            <a:avLst/>
          </a:prstGeom>
          <a:ln>
            <a:solidFill>
              <a:schemeClr val="accent1"/>
            </a:solidFill>
          </a:ln>
        </p:spPr>
      </p:pic>
    </p:spTree>
    <p:extLst>
      <p:ext uri="{BB962C8B-B14F-4D97-AF65-F5344CB8AC3E}">
        <p14:creationId xmlns:p14="http://schemas.microsoft.com/office/powerpoint/2010/main" val="168876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Introduction</a:t>
            </a:r>
          </a:p>
        </p:txBody>
      </p:sp>
      <p:sp>
        <p:nvSpPr>
          <p:cNvPr id="8" name="Content Placeholder 7"/>
          <p:cNvSpPr>
            <a:spLocks noGrp="1"/>
          </p:cNvSpPr>
          <p:nvPr>
            <p:ph idx="1"/>
          </p:nvPr>
        </p:nvSpPr>
        <p:spPr/>
        <p:txBody>
          <a:bodyPr>
            <a:normAutofit/>
          </a:bodyPr>
          <a:lstStyle/>
          <a:p>
            <a:r>
              <a:rPr lang="en-US" sz="2400" dirty="0"/>
              <a:t>This presentation will show the workflow for Alma Real-Time Ordering (RTO) integration with the OASIS platform.</a:t>
            </a:r>
          </a:p>
          <a:p>
            <a:pPr lvl="0"/>
            <a:r>
              <a:rPr lang="en-US" sz="2400" dirty="0"/>
              <a:t>As part of this workflow an order is created by the user in the OASIS platform and in real time also created in Alma.</a:t>
            </a:r>
          </a:p>
          <a:p>
            <a:pPr lvl="0"/>
            <a:r>
              <a:rPr lang="en-US" sz="2400" dirty="0"/>
              <a:t>Bibliographic as well as acquisition information such as the fund, price, and library information is taken from OASIS and used to create the record in Alma.</a:t>
            </a:r>
            <a:br>
              <a:rPr lang="en-US" sz="2400" dirty="0"/>
            </a:br>
            <a:endParaRPr lang="en-US" sz="2400" dirty="0"/>
          </a:p>
          <a:p>
            <a:pPr marL="0" lvl="0" indent="0">
              <a:buNone/>
            </a:pPr>
            <a:endParaRPr lang="en-US" sz="2400" dirty="0"/>
          </a:p>
          <a:p>
            <a:endParaRPr lang="en-US" sz="2400" dirty="0"/>
          </a:p>
          <a:p>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429072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setup in Alma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
        <p:nvSpPr>
          <p:cNvPr id="6" name="Content Placeholder 7"/>
          <p:cNvSpPr>
            <a:spLocks noGrp="1"/>
          </p:cNvSpPr>
          <p:nvPr>
            <p:ph idx="1"/>
          </p:nvPr>
        </p:nvSpPr>
        <p:spPr>
          <a:xfrm>
            <a:off x="298634" y="752605"/>
            <a:ext cx="8282085" cy="1038687"/>
          </a:xfrm>
        </p:spPr>
        <p:txBody>
          <a:bodyPr>
            <a:normAutofit/>
          </a:bodyPr>
          <a:lstStyle/>
          <a:p>
            <a:r>
              <a:rPr lang="en-US" sz="2000" dirty="0"/>
              <a:t>For additional information regarding parameters needed by the OASIS interface contact </a:t>
            </a:r>
            <a:r>
              <a:rPr lang="en-US" sz="2000" dirty="0">
                <a:hlinkClick r:id="rId3"/>
              </a:rPr>
              <a:t>Roger.Jette@proquest.com</a:t>
            </a:r>
            <a:r>
              <a:rPr lang="en-US" sz="2000" dirty="0"/>
              <a:t> </a:t>
            </a:r>
          </a:p>
        </p:txBody>
      </p:sp>
      <p:sp>
        <p:nvSpPr>
          <p:cNvPr id="5" name="Content Placeholder 7"/>
          <p:cNvSpPr txBox="1">
            <a:spLocks/>
          </p:cNvSpPr>
          <p:nvPr/>
        </p:nvSpPr>
        <p:spPr>
          <a:xfrm>
            <a:off x="298634" y="1791292"/>
            <a:ext cx="8282085" cy="45473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For additional information configuring the integration profile of type ‘New Order API’ see:</a:t>
            </a:r>
            <a:br>
              <a:rPr lang="en-US" sz="2000"/>
            </a:br>
            <a:endParaRPr lang="en-US" sz="2000"/>
          </a:p>
          <a:p>
            <a:pPr marL="457200" indent="-457200">
              <a:buFont typeface="+mj-lt"/>
              <a:buAutoNum type="arabicPeriod"/>
            </a:pPr>
            <a:r>
              <a:rPr lang="en-US" sz="2000"/>
              <a:t>Create PO line API: How the bibliographic record is determined? </a:t>
            </a:r>
            <a:r>
              <a:rPr lang="en-US" sz="2000">
                <a:hlinkClick r:id="rId4"/>
              </a:rPr>
              <a:t> https://developers.exlibrisgroup.com/blog/Create-PO-line-API-how-the-bibliographic-record-is-determined</a:t>
            </a:r>
            <a:br>
              <a:rPr lang="en-US" sz="2000"/>
            </a:br>
            <a:endParaRPr lang="en-US" sz="2000"/>
          </a:p>
          <a:p>
            <a:pPr marL="457200" indent="-457200">
              <a:buFont typeface="+mj-lt"/>
              <a:buAutoNum type="arabicPeriod"/>
            </a:pPr>
            <a:r>
              <a:rPr lang="en-US" sz="2000"/>
              <a:t>Real Time Ordering: </a:t>
            </a:r>
            <a:r>
              <a:rPr lang="en-US" sz="2000">
                <a:hlinkClick r:id="rId5"/>
              </a:rPr>
              <a:t>https://knowledge.exlibrisgroup.com/Alma/Product_Documentation/Alma_Online_Help_(English)/Acquisitions/020Purchasing/020Creating_PO_Lines/020Real-Time_Acquisitions</a:t>
            </a:r>
            <a:br>
              <a:rPr lang="en-US" sz="2000"/>
            </a:br>
            <a:endParaRPr lang="en-US" sz="2000"/>
          </a:p>
          <a:p>
            <a:pPr marL="457200" indent="-457200">
              <a:buFont typeface="+mj-lt"/>
              <a:buAutoNum type="arabicPeriod"/>
            </a:pPr>
            <a:r>
              <a:rPr lang="en-US" sz="2000"/>
              <a:t>External Systems” </a:t>
            </a:r>
            <a:r>
              <a:rPr lang="en-US" sz="2000">
                <a:hlinkClick r:id="rId6"/>
              </a:rPr>
              <a:t>https://knowledge.exlibrisgroup.com/Alma/Product_Documentation/Alma_Online_Help_(English)/Administration/050Configuring_General_Alma_Functions/050External_Systems</a:t>
            </a:r>
            <a:endParaRPr lang="en-US" sz="2000"/>
          </a:p>
          <a:p>
            <a:endParaRPr lang="en-US" sz="2000"/>
          </a:p>
          <a:p>
            <a:endParaRPr lang="en-US" sz="2000"/>
          </a:p>
          <a:p>
            <a:endParaRPr lang="en-US" sz="2000"/>
          </a:p>
          <a:p>
            <a:endParaRPr lang="en-US" sz="2000"/>
          </a:p>
          <a:p>
            <a:endParaRPr lang="en-US" sz="2000" dirty="0"/>
          </a:p>
        </p:txBody>
      </p:sp>
    </p:spTree>
    <p:extLst>
      <p:ext uri="{BB962C8B-B14F-4D97-AF65-F5344CB8AC3E}">
        <p14:creationId xmlns:p14="http://schemas.microsoft.com/office/powerpoint/2010/main" val="3226274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 r="-4" b="-1"/>
          <a:stretch/>
        </p:blipFill>
        <p:spPr bwMode="auto">
          <a:xfrm>
            <a:off x="0" y="1"/>
            <a:ext cx="9144000" cy="6364580"/>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7"/>
          <p:cNvSpPr/>
          <p:nvPr/>
        </p:nvSpPr>
        <p:spPr>
          <a:xfrm>
            <a:off x="0" y="5635262"/>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4"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4503012"/>
            <a:ext cx="9144000" cy="114019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4880032"/>
            <a:ext cx="9143999" cy="461665"/>
          </a:xfrm>
          <a:prstGeom prst="rect">
            <a:avLst/>
          </a:prstGeom>
        </p:spPr>
        <p:txBody>
          <a:bodyPr wrap="square">
            <a:spAutoFit/>
          </a:bodyPr>
          <a:lstStyle/>
          <a:p>
            <a:pPr algn="ctr">
              <a:spcAft>
                <a:spcPts val="600"/>
              </a:spcAft>
            </a:pPr>
            <a:r>
              <a:rPr lang="en-US" sz="2400" dirty="0">
                <a:solidFill>
                  <a:schemeClr val="bg1"/>
                </a:solidFill>
              </a:rPr>
              <a:t>Thank You</a:t>
            </a:r>
          </a:p>
        </p:txBody>
      </p:sp>
    </p:spTree>
    <p:extLst>
      <p:ext uri="{BB962C8B-B14F-4D97-AF65-F5344CB8AC3E}">
        <p14:creationId xmlns:p14="http://schemas.microsoft.com/office/powerpoint/2010/main" val="201595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Introduction</a:t>
            </a:r>
          </a:p>
        </p:txBody>
      </p:sp>
      <p:sp>
        <p:nvSpPr>
          <p:cNvPr id="8" name="Content Placeholder 7"/>
          <p:cNvSpPr>
            <a:spLocks noGrp="1"/>
          </p:cNvSpPr>
          <p:nvPr>
            <p:ph idx="1"/>
          </p:nvPr>
        </p:nvSpPr>
        <p:spPr/>
        <p:txBody>
          <a:bodyPr>
            <a:normAutofit/>
          </a:bodyPr>
          <a:lstStyle/>
          <a:p>
            <a:r>
              <a:rPr lang="en-US" sz="2400" dirty="0"/>
              <a:t>The advantage of using the Real Time Ordering in this manner is to achieve a faster and more efficient workflow</a:t>
            </a:r>
            <a:br>
              <a:rPr lang="en-US" sz="2400" dirty="0"/>
            </a:br>
            <a:endParaRPr lang="en-US" sz="2400" dirty="0"/>
          </a:p>
          <a:p>
            <a:pPr marL="457200" indent="-457200">
              <a:buFont typeface="+mj-lt"/>
              <a:buAutoNum type="arabicPeriod"/>
            </a:pPr>
            <a:r>
              <a:rPr lang="en-US" sz="2400" dirty="0"/>
              <a:t>A faster process: The order is created automatically in Alma this there is no need for double entering of data.  This ensures data integrity preventing possible human errors in the double entering of data.</a:t>
            </a:r>
          </a:p>
          <a:p>
            <a:pPr marL="457200" indent="-457200">
              <a:buFont typeface="+mj-lt"/>
              <a:buAutoNum type="arabicPeriod"/>
            </a:pPr>
            <a:r>
              <a:rPr lang="en-US" sz="2400" dirty="0"/>
              <a:t>A streamlined process: Because the actions are done behind the scenes via an API there is no need to set up import profiles and use MARC EOD files and an ftp server.</a:t>
            </a:r>
          </a:p>
          <a:p>
            <a:endParaRPr lang="en-US" sz="2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341688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Agenda</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5" name="Picture 4"/>
          <p:cNvPicPr>
            <a:picLocks noChangeAspect="1"/>
          </p:cNvPicPr>
          <p:nvPr/>
        </p:nvPicPr>
        <p:blipFill>
          <a:blip r:embed="rId3"/>
          <a:stretch>
            <a:fillRect/>
          </a:stretch>
        </p:blipFill>
        <p:spPr>
          <a:xfrm>
            <a:off x="-8" y="692546"/>
            <a:ext cx="1206969" cy="5852160"/>
          </a:xfrm>
          <a:prstGeom prst="rect">
            <a:avLst/>
          </a:prstGeom>
        </p:spPr>
      </p:pic>
      <p:cxnSp>
        <p:nvCxnSpPr>
          <p:cNvPr id="9" name="Straight Connector 8"/>
          <p:cNvCxnSpPr/>
          <p:nvPr/>
        </p:nvCxnSpPr>
        <p:spPr>
          <a:xfrm>
            <a:off x="955343" y="154219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3967" y="254075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7615" y="3523399"/>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6239" y="4521961"/>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791" y="5488727"/>
            <a:ext cx="7274257"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1415" y="6487289"/>
            <a:ext cx="7274257" cy="136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93313" y="3193576"/>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p:cNvSpPr/>
          <p:nvPr/>
        </p:nvSpPr>
        <p:spPr>
          <a:xfrm>
            <a:off x="1168289" y="4110254"/>
            <a:ext cx="45719" cy="13647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p:cNvSpPr txBox="1"/>
          <p:nvPr/>
        </p:nvSpPr>
        <p:spPr>
          <a:xfrm>
            <a:off x="1214008" y="979520"/>
            <a:ext cx="6976640" cy="400110"/>
          </a:xfrm>
          <a:prstGeom prst="rect">
            <a:avLst/>
          </a:prstGeom>
          <a:noFill/>
        </p:spPr>
        <p:txBody>
          <a:bodyPr wrap="square" rtlCol="0">
            <a:spAutoFit/>
          </a:bodyPr>
          <a:lstStyle/>
          <a:p>
            <a:r>
              <a:rPr lang="en-US" sz="2000" dirty="0"/>
              <a:t>Introduction</a:t>
            </a:r>
          </a:p>
        </p:txBody>
      </p:sp>
      <p:sp>
        <p:nvSpPr>
          <p:cNvPr id="20" name="TextBox 19"/>
          <p:cNvSpPr txBox="1"/>
          <p:nvPr/>
        </p:nvSpPr>
        <p:spPr>
          <a:xfrm>
            <a:off x="1216280" y="1950790"/>
            <a:ext cx="6976640" cy="461665"/>
          </a:xfrm>
          <a:prstGeom prst="rect">
            <a:avLst/>
          </a:prstGeom>
          <a:noFill/>
        </p:spPr>
        <p:txBody>
          <a:bodyPr wrap="square" rtlCol="0">
            <a:spAutoFit/>
          </a:bodyPr>
          <a:lstStyle/>
          <a:p>
            <a:r>
              <a:rPr lang="en-US" sz="2400" b="1" dirty="0"/>
              <a:t>Creating a new order via OASIS</a:t>
            </a:r>
          </a:p>
        </p:txBody>
      </p:sp>
      <p:sp>
        <p:nvSpPr>
          <p:cNvPr id="21" name="TextBox 20"/>
          <p:cNvSpPr txBox="1"/>
          <p:nvPr/>
        </p:nvSpPr>
        <p:spPr>
          <a:xfrm>
            <a:off x="1218552" y="2922059"/>
            <a:ext cx="6976640" cy="400110"/>
          </a:xfrm>
          <a:prstGeom prst="rect">
            <a:avLst/>
          </a:prstGeom>
          <a:noFill/>
        </p:spPr>
        <p:txBody>
          <a:bodyPr wrap="square" rtlCol="0">
            <a:spAutoFit/>
          </a:bodyPr>
          <a:lstStyle/>
          <a:p>
            <a:r>
              <a:rPr lang="en-US" sz="2000" dirty="0"/>
              <a:t>The order gets created in Alma</a:t>
            </a:r>
          </a:p>
        </p:txBody>
      </p:sp>
      <p:sp>
        <p:nvSpPr>
          <p:cNvPr id="22" name="TextBox 21"/>
          <p:cNvSpPr txBox="1"/>
          <p:nvPr/>
        </p:nvSpPr>
        <p:spPr>
          <a:xfrm>
            <a:off x="1250408" y="3860736"/>
            <a:ext cx="6976640" cy="400110"/>
          </a:xfrm>
          <a:prstGeom prst="rect">
            <a:avLst/>
          </a:prstGeom>
          <a:noFill/>
        </p:spPr>
        <p:txBody>
          <a:bodyPr wrap="square" rtlCol="0">
            <a:spAutoFit/>
          </a:bodyPr>
          <a:lstStyle/>
          <a:p>
            <a:r>
              <a:rPr lang="en-US" sz="2000" dirty="0"/>
              <a:t>View previous orders in OASIS</a:t>
            </a:r>
          </a:p>
        </p:txBody>
      </p:sp>
      <p:sp>
        <p:nvSpPr>
          <p:cNvPr id="24" name="TextBox 23"/>
          <p:cNvSpPr txBox="1"/>
          <p:nvPr/>
        </p:nvSpPr>
        <p:spPr>
          <a:xfrm>
            <a:off x="1252680" y="5869237"/>
            <a:ext cx="6976640" cy="400110"/>
          </a:xfrm>
          <a:prstGeom prst="rect">
            <a:avLst/>
          </a:prstGeom>
          <a:noFill/>
        </p:spPr>
        <p:txBody>
          <a:bodyPr wrap="square" rtlCol="0">
            <a:spAutoFit/>
          </a:bodyPr>
          <a:lstStyle/>
          <a:p>
            <a:r>
              <a:rPr lang="en-US" sz="2000" dirty="0"/>
              <a:t>text6</a:t>
            </a:r>
          </a:p>
        </p:txBody>
      </p:sp>
      <p:sp>
        <p:nvSpPr>
          <p:cNvPr id="25" name="Rectangle 24"/>
          <p:cNvSpPr/>
          <p:nvPr/>
        </p:nvSpPr>
        <p:spPr>
          <a:xfrm>
            <a:off x="0" y="6018663"/>
            <a:ext cx="818866" cy="52493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 y="5543319"/>
            <a:ext cx="8696130" cy="96438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220824" y="4930560"/>
            <a:ext cx="6976640" cy="400110"/>
          </a:xfrm>
          <a:prstGeom prst="rect">
            <a:avLst/>
          </a:prstGeom>
          <a:noFill/>
        </p:spPr>
        <p:txBody>
          <a:bodyPr wrap="square" rtlCol="0">
            <a:spAutoFit/>
          </a:bodyPr>
          <a:lstStyle/>
          <a:p>
            <a:r>
              <a:rPr lang="en-US" sz="2000" dirty="0"/>
              <a:t>The setup in Alma</a:t>
            </a:r>
          </a:p>
        </p:txBody>
      </p:sp>
    </p:spTree>
    <p:extLst>
      <p:ext uri="{BB962C8B-B14F-4D97-AF65-F5344CB8AC3E}">
        <p14:creationId xmlns:p14="http://schemas.microsoft.com/office/powerpoint/2010/main" val="181478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6" name="Content Placeholder 7"/>
          <p:cNvSpPr>
            <a:spLocks noGrp="1"/>
          </p:cNvSpPr>
          <p:nvPr>
            <p:ph idx="1"/>
          </p:nvPr>
        </p:nvSpPr>
        <p:spPr>
          <a:xfrm>
            <a:off x="414044" y="752605"/>
            <a:ext cx="8282085" cy="543535"/>
          </a:xfrm>
        </p:spPr>
        <p:txBody>
          <a:bodyPr>
            <a:normAutofit/>
          </a:bodyPr>
          <a:lstStyle/>
          <a:p>
            <a:r>
              <a:rPr lang="en-US" dirty="0"/>
              <a:t>Login to the OASIS Platform as follows</a:t>
            </a:r>
          </a:p>
        </p:txBody>
      </p:sp>
      <p:pic>
        <p:nvPicPr>
          <p:cNvPr id="3" name="Picture 2"/>
          <p:cNvPicPr>
            <a:picLocks noChangeAspect="1"/>
          </p:cNvPicPr>
          <p:nvPr/>
        </p:nvPicPr>
        <p:blipFill>
          <a:blip r:embed="rId3"/>
          <a:stretch>
            <a:fillRect/>
          </a:stretch>
        </p:blipFill>
        <p:spPr>
          <a:xfrm>
            <a:off x="1218732" y="1472604"/>
            <a:ext cx="6706536" cy="4439270"/>
          </a:xfrm>
          <a:prstGeom prst="rect">
            <a:avLst/>
          </a:prstGeom>
          <a:ln>
            <a:solidFill>
              <a:schemeClr val="accent1"/>
            </a:solidFill>
          </a:ln>
        </p:spPr>
      </p:pic>
    </p:spTree>
    <p:extLst>
      <p:ext uri="{BB962C8B-B14F-4D97-AF65-F5344CB8AC3E}">
        <p14:creationId xmlns:p14="http://schemas.microsoft.com/office/powerpoint/2010/main" val="211027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6" name="Content Placeholder 7"/>
          <p:cNvSpPr>
            <a:spLocks noGrp="1"/>
          </p:cNvSpPr>
          <p:nvPr>
            <p:ph idx="1"/>
          </p:nvPr>
        </p:nvSpPr>
        <p:spPr>
          <a:xfrm>
            <a:off x="414044" y="752605"/>
            <a:ext cx="8282085" cy="5010886"/>
          </a:xfrm>
        </p:spPr>
        <p:txBody>
          <a:bodyPr>
            <a:normAutofit/>
          </a:bodyPr>
          <a:lstStyle/>
          <a:p>
            <a:r>
              <a:rPr lang="en-US" dirty="0"/>
              <a:t>The OASIS landing page has</a:t>
            </a:r>
          </a:p>
          <a:p>
            <a:pPr marL="514350" indent="-514350">
              <a:buFont typeface="+mj-lt"/>
              <a:buAutoNum type="arabicPeriod"/>
            </a:pPr>
            <a:r>
              <a:rPr lang="en-US" dirty="0"/>
              <a:t>Quick search and advanced search</a:t>
            </a:r>
          </a:p>
          <a:p>
            <a:pPr marL="514350" indent="-514350">
              <a:buFont typeface="+mj-lt"/>
              <a:buAutoNum type="arabicPeriod"/>
            </a:pPr>
            <a:r>
              <a:rPr lang="en-US" dirty="0"/>
              <a:t>Ability to quickly and easily select your own preferences</a:t>
            </a:r>
          </a:p>
        </p:txBody>
      </p:sp>
    </p:spTree>
    <p:extLst>
      <p:ext uri="{BB962C8B-B14F-4D97-AF65-F5344CB8AC3E}">
        <p14:creationId xmlns:p14="http://schemas.microsoft.com/office/powerpoint/2010/main" val="190885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1381" y="809866"/>
            <a:ext cx="7286620" cy="5733734"/>
          </a:xfrm>
          <a:prstGeom prst="rect">
            <a:avLst/>
          </a:prstGeom>
          <a:ln>
            <a:solidFill>
              <a:schemeClr val="accent1"/>
            </a:solidFill>
          </a:ln>
        </p:spPr>
      </p:pic>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5" name="Rectangle 4"/>
          <p:cNvSpPr/>
          <p:nvPr/>
        </p:nvSpPr>
        <p:spPr>
          <a:xfrm>
            <a:off x="1011382" y="1302328"/>
            <a:ext cx="1246910" cy="263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20146" y="1302328"/>
            <a:ext cx="1246910" cy="263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11380" y="5218801"/>
            <a:ext cx="1246910" cy="263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88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3678" y="2722643"/>
            <a:ext cx="8916644" cy="3019846"/>
          </a:xfrm>
          <a:prstGeom prst="rect">
            <a:avLst/>
          </a:prstGeom>
          <a:ln>
            <a:solidFill>
              <a:schemeClr val="accent1"/>
            </a:solidFill>
          </a:ln>
        </p:spPr>
      </p:pic>
      <p:sp>
        <p:nvSpPr>
          <p:cNvPr id="7" name="Title 6"/>
          <p:cNvSpPr>
            <a:spLocks noGrp="1"/>
          </p:cNvSpPr>
          <p:nvPr>
            <p:ph type="title"/>
          </p:nvPr>
        </p:nvSpPr>
        <p:spPr/>
        <p:txBody>
          <a:bodyPr>
            <a:normAutofit/>
          </a:bodyPr>
          <a:lstStyle/>
          <a:p>
            <a:r>
              <a:rPr lang="en-US" dirty="0"/>
              <a:t>Creating a new order via OASIS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6" name="Content Placeholder 7"/>
          <p:cNvSpPr>
            <a:spLocks noGrp="1"/>
          </p:cNvSpPr>
          <p:nvPr>
            <p:ph idx="1"/>
          </p:nvPr>
        </p:nvSpPr>
        <p:spPr>
          <a:xfrm>
            <a:off x="414044" y="752605"/>
            <a:ext cx="8282085" cy="1565966"/>
          </a:xfrm>
        </p:spPr>
        <p:txBody>
          <a:bodyPr>
            <a:normAutofit fontScale="85000" lnSpcReduction="20000"/>
          </a:bodyPr>
          <a:lstStyle/>
          <a:p>
            <a:r>
              <a:rPr lang="en-US" dirty="0"/>
              <a:t>We will perform a search for something that does not yet exist in Alma.  </a:t>
            </a:r>
          </a:p>
          <a:p>
            <a:r>
              <a:rPr lang="en-US" dirty="0"/>
              <a:t>We will search for ISBN 9781409727293 and it does </a:t>
            </a:r>
            <a:r>
              <a:rPr lang="en-US" b="1" dirty="0">
                <a:solidFill>
                  <a:srgbClr val="FF0000"/>
                </a:solidFill>
              </a:rPr>
              <a:t>not yet exist in Alma</a:t>
            </a:r>
          </a:p>
          <a:p>
            <a:r>
              <a:rPr lang="en-US" dirty="0"/>
              <a:t>Here we see that in Alma it does not yet exist</a:t>
            </a:r>
          </a:p>
        </p:txBody>
      </p:sp>
      <p:sp>
        <p:nvSpPr>
          <p:cNvPr id="8" name="Rectangle 7"/>
          <p:cNvSpPr/>
          <p:nvPr/>
        </p:nvSpPr>
        <p:spPr>
          <a:xfrm>
            <a:off x="3773910" y="5191489"/>
            <a:ext cx="1562351" cy="2599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48944" y="2918102"/>
            <a:ext cx="599109" cy="357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5236" y="2918103"/>
            <a:ext cx="2032255" cy="357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3678" y="5522450"/>
            <a:ext cx="3249227" cy="830997"/>
          </a:xfrm>
          <a:prstGeom prst="rect">
            <a:avLst/>
          </a:prstGeom>
          <a:solidFill>
            <a:schemeClr val="bg1"/>
          </a:solidFill>
          <a:ln>
            <a:solidFill>
              <a:schemeClr val="tx1"/>
            </a:solidFill>
          </a:ln>
        </p:spPr>
        <p:txBody>
          <a:bodyPr wrap="square" rtlCol="0">
            <a:spAutoFit/>
          </a:bodyPr>
          <a:lstStyle/>
          <a:p>
            <a:r>
              <a:rPr lang="en-US" sz="1600" dirty="0"/>
              <a:t>This is Alma and we see that ISBN 9781409727293  is not (currently) in the Alma repository</a:t>
            </a:r>
          </a:p>
        </p:txBody>
      </p:sp>
      <p:cxnSp>
        <p:nvCxnSpPr>
          <p:cNvPr id="10" name="Straight Arrow Connector 9"/>
          <p:cNvCxnSpPr/>
          <p:nvPr/>
        </p:nvCxnSpPr>
        <p:spPr>
          <a:xfrm flipV="1">
            <a:off x="4025810" y="5451478"/>
            <a:ext cx="300530" cy="486471"/>
          </a:xfrm>
          <a:prstGeom prst="straightConnector1">
            <a:avLst/>
          </a:prstGeom>
          <a:ln w="38100">
            <a:solidFill>
              <a:srgbClr val="DA432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62905" y="5937948"/>
            <a:ext cx="676553" cy="208613"/>
          </a:xfrm>
          <a:prstGeom prst="line">
            <a:avLst/>
          </a:prstGeom>
          <a:ln w="38100">
            <a:solidFill>
              <a:srgbClr val="DA4326"/>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88238" y="5451478"/>
            <a:ext cx="3249227" cy="338554"/>
          </a:xfrm>
          <a:prstGeom prst="rect">
            <a:avLst/>
          </a:prstGeom>
          <a:solidFill>
            <a:schemeClr val="bg1"/>
          </a:solidFill>
          <a:ln>
            <a:solidFill>
              <a:schemeClr val="tx1"/>
            </a:solidFill>
          </a:ln>
        </p:spPr>
        <p:txBody>
          <a:bodyPr wrap="square" rtlCol="0">
            <a:spAutoFit/>
          </a:bodyPr>
          <a:lstStyle/>
          <a:p>
            <a:r>
              <a:rPr lang="en-US" sz="1600" dirty="0"/>
              <a:t>This record does not exist in Alma</a:t>
            </a:r>
          </a:p>
        </p:txBody>
      </p:sp>
    </p:spTree>
    <p:extLst>
      <p:ext uri="{BB962C8B-B14F-4D97-AF65-F5344CB8AC3E}">
        <p14:creationId xmlns:p14="http://schemas.microsoft.com/office/powerpoint/2010/main" val="844126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DA432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13800</TotalTime>
  <Words>1016</Words>
  <Application>Microsoft Office PowerPoint</Application>
  <PresentationFormat>On-screen Show (4:3)</PresentationFormat>
  <Paragraphs>189</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MS PGothic</vt:lpstr>
      <vt:lpstr>Antigoni</vt:lpstr>
      <vt:lpstr>Antigoni Light</vt:lpstr>
      <vt:lpstr>Arial</vt:lpstr>
      <vt:lpstr>Calibri</vt:lpstr>
      <vt:lpstr>Symbol</vt:lpstr>
      <vt:lpstr>Times New Roman</vt:lpstr>
      <vt:lpstr>Verdana</vt:lpstr>
      <vt:lpstr>1_Ex Libris Template</vt:lpstr>
      <vt:lpstr>3_Ex Libris Alma</vt:lpstr>
      <vt:lpstr>PowerPoint Presentation</vt:lpstr>
      <vt:lpstr>Agenda</vt:lpstr>
      <vt:lpstr>Introduction</vt:lpstr>
      <vt:lpstr>Introduction</vt:lpstr>
      <vt:lpstr>Agenda</vt:lpstr>
      <vt:lpstr>Creating a new order via OASIS</vt:lpstr>
      <vt:lpstr>Creating a new order via OASIS</vt:lpstr>
      <vt:lpstr>Creating a new order via OASIS</vt:lpstr>
      <vt:lpstr>Creating a new order via OASIS</vt:lpstr>
      <vt:lpstr>Creating a new order via OASIS</vt:lpstr>
      <vt:lpstr>Creating a new order via OASIS</vt:lpstr>
      <vt:lpstr>Creating a new order via OASIS</vt:lpstr>
      <vt:lpstr>Creating a new order via OASIS</vt:lpstr>
      <vt:lpstr>Creating a new order via OASIS</vt:lpstr>
      <vt:lpstr>Agenda</vt:lpstr>
      <vt:lpstr>The order gets created in Alma</vt:lpstr>
      <vt:lpstr>The order gets created in Alma</vt:lpstr>
      <vt:lpstr>The order gets created in Alma</vt:lpstr>
      <vt:lpstr>The order gets created in Alma</vt:lpstr>
      <vt:lpstr>The order gets created in Alma</vt:lpstr>
      <vt:lpstr>Agenda</vt:lpstr>
      <vt:lpstr>View previous orders in OASIS</vt:lpstr>
      <vt:lpstr>View previous orders in OASIS</vt:lpstr>
      <vt:lpstr>View previous orders in OASIS</vt:lpstr>
      <vt:lpstr>Agenda</vt:lpstr>
      <vt:lpstr>The setup in Alma</vt:lpstr>
      <vt:lpstr>The setup in Alma</vt:lpstr>
      <vt:lpstr>The setup in Alma</vt:lpstr>
      <vt:lpstr>The setup in Alma</vt:lpstr>
      <vt:lpstr>The setup in Alma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833</cp:revision>
  <dcterms:created xsi:type="dcterms:W3CDTF">2015-04-14T20:14:13Z</dcterms:created>
  <dcterms:modified xsi:type="dcterms:W3CDTF">2019-05-27T04:41:58Z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4276497</vt:lpwstr>
  </property>
  <property fmtid="{D5CDD505-2E9C-101B-9397-08002B2CF9AE}" pid="3" name="NXPowerLiteSettings">
    <vt:lpwstr>F990061A04D200</vt:lpwstr>
  </property>
  <property fmtid="{D5CDD505-2E9C-101B-9397-08002B2CF9AE}" pid="4" name="NXPowerLiteVersion">
    <vt:lpwstr>D5.0.8</vt:lpwstr>
  </property>
</Properties>
</file>